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4"/>
  </p:notesMasterIdLst>
  <p:sldIdLst>
    <p:sldId id="256" r:id="rId2"/>
    <p:sldId id="257" r:id="rId3"/>
    <p:sldId id="305" r:id="rId4"/>
    <p:sldId id="258" r:id="rId5"/>
    <p:sldId id="259" r:id="rId6"/>
    <p:sldId id="260" r:id="rId7"/>
    <p:sldId id="261" r:id="rId8"/>
    <p:sldId id="263" r:id="rId9"/>
    <p:sldId id="265" r:id="rId10"/>
    <p:sldId id="266" r:id="rId11"/>
    <p:sldId id="262" r:id="rId12"/>
    <p:sldId id="280" r:id="rId13"/>
    <p:sldId id="272" r:id="rId14"/>
    <p:sldId id="271" r:id="rId15"/>
    <p:sldId id="297" r:id="rId16"/>
    <p:sldId id="273" r:id="rId17"/>
    <p:sldId id="274" r:id="rId18"/>
    <p:sldId id="275" r:id="rId19"/>
    <p:sldId id="295" r:id="rId20"/>
    <p:sldId id="296" r:id="rId21"/>
    <p:sldId id="268" r:id="rId22"/>
    <p:sldId id="276" r:id="rId23"/>
    <p:sldId id="277" r:id="rId24"/>
    <p:sldId id="278" r:id="rId25"/>
    <p:sldId id="279" r:id="rId26"/>
    <p:sldId id="281" r:id="rId27"/>
    <p:sldId id="282" r:id="rId28"/>
    <p:sldId id="284" r:id="rId29"/>
    <p:sldId id="283" r:id="rId30"/>
    <p:sldId id="287" r:id="rId31"/>
    <p:sldId id="288" r:id="rId32"/>
    <p:sldId id="289" r:id="rId33"/>
    <p:sldId id="290" r:id="rId34"/>
    <p:sldId id="298" r:id="rId35"/>
    <p:sldId id="291" r:id="rId36"/>
    <p:sldId id="299" r:id="rId37"/>
    <p:sldId id="300" r:id="rId38"/>
    <p:sldId id="301" r:id="rId39"/>
    <p:sldId id="302" r:id="rId40"/>
    <p:sldId id="303" r:id="rId41"/>
    <p:sldId id="304" r:id="rId42"/>
    <p:sldId id="294" r:id="rId4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8099" autoAdjust="0"/>
  </p:normalViewPr>
  <p:slideViewPr>
    <p:cSldViewPr snapToGrid="0" snapToObjects="1">
      <p:cViewPr varScale="1">
        <p:scale>
          <a:sx n="65" d="100"/>
          <a:sy n="65" d="100"/>
        </p:scale>
        <p:origin x="-1536"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661364F-8A57-E742-B8BF-92EFAEEB95A6}" type="datetimeFigureOut">
              <a:rPr lang="en-US" smtClean="0"/>
              <a:t>12/27/2012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99D4AB3-4838-FF43-8A6C-0D6F263A152F}" type="slidenum">
              <a:rPr lang="en-US" smtClean="0"/>
              <a:t>‹Nr.›</a:t>
            </a:fld>
            <a:endParaRPr lang="en-US"/>
          </a:p>
        </p:txBody>
      </p:sp>
    </p:spTree>
    <p:extLst>
      <p:ext uri="{BB962C8B-B14F-4D97-AF65-F5344CB8AC3E}">
        <p14:creationId xmlns:p14="http://schemas.microsoft.com/office/powerpoint/2010/main" val="2062502352"/>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A1B34A90-4A26-AB45-9910-B6E51ECB0A43}" type="slidenum">
              <a:rPr lang="en-US" sz="1200"/>
              <a:pPr/>
              <a:t>8</a:t>
            </a:fld>
            <a:endParaRPr lang="en-US" sz="1200"/>
          </a:p>
        </p:txBody>
      </p:sp>
      <p:sp>
        <p:nvSpPr>
          <p:cNvPr id="34818" name="Rectangle 2"/>
          <p:cNvSpPr>
            <a:spLocks noGrp="1" noRot="1" noChangeAspect="1" noChangeArrowheads="1"/>
          </p:cNvSpPr>
          <p:nvPr>
            <p:ph type="sldImg"/>
          </p:nvPr>
        </p:nvSpPr>
        <p:spPr>
          <a:solidFill>
            <a:srgbClr val="FFFFFF"/>
          </a:solidFill>
          <a:ln/>
        </p:spPr>
      </p:sp>
      <p:sp>
        <p:nvSpPr>
          <p:cNvPr id="34819"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pPr eaLnBrk="1" hangingPunct="1"/>
            <a:endParaRPr lang="en-US">
              <a:latin typeface="Arial" charset="0"/>
              <a:ea typeface="ＭＳ Ｐゴシック" charset="0"/>
              <a:cs typeface="ＭＳ Ｐゴシック"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latin typeface="+mn-lt"/>
                <a:ea typeface="+mn-ea"/>
                <a:cs typeface="+mn-cs"/>
              </a:rPr>
              <a:t>Figure shows different classifications of </a:t>
            </a:r>
            <a:r>
              <a:rPr lang="en-US" sz="1200" kern="1200" dirty="0" err="1" smtClean="0">
                <a:solidFill>
                  <a:schemeClr val="tx1"/>
                </a:solidFill>
                <a:latin typeface="+mn-lt"/>
                <a:ea typeface="+mn-ea"/>
                <a:cs typeface="+mn-cs"/>
              </a:rPr>
              <a:t>lncRNAs</a:t>
            </a:r>
            <a:r>
              <a:rPr lang="en-US" sz="1200" kern="1200" dirty="0" smtClean="0">
                <a:solidFill>
                  <a:schemeClr val="tx1"/>
                </a:solidFill>
                <a:latin typeface="+mn-lt"/>
                <a:ea typeface="+mn-ea"/>
                <a:cs typeface="+mn-cs"/>
              </a:rPr>
              <a:t> based on their genomic context. Classifications are based on </a:t>
            </a:r>
          </a:p>
          <a:p>
            <a:r>
              <a:rPr lang="en-US" sz="1200" kern="1200" dirty="0" smtClean="0">
                <a:solidFill>
                  <a:schemeClr val="tx1"/>
                </a:solidFill>
                <a:latin typeface="+mn-lt"/>
                <a:ea typeface="+mn-ea"/>
                <a:cs typeface="+mn-cs"/>
              </a:rPr>
              <a:t>locations of </a:t>
            </a:r>
            <a:r>
              <a:rPr lang="en-US" sz="1200" kern="1200" dirty="0" err="1" smtClean="0">
                <a:solidFill>
                  <a:schemeClr val="tx1"/>
                </a:solidFill>
                <a:latin typeface="+mn-lt"/>
                <a:ea typeface="+mn-ea"/>
                <a:cs typeface="+mn-cs"/>
              </a:rPr>
              <a:t>lncRNAs</a:t>
            </a:r>
            <a:r>
              <a:rPr lang="en-US" sz="1200" kern="1200" dirty="0" smtClean="0">
                <a:solidFill>
                  <a:schemeClr val="tx1"/>
                </a:solidFill>
                <a:latin typeface="+mn-lt"/>
                <a:ea typeface="+mn-ea"/>
                <a:cs typeface="+mn-cs"/>
              </a:rPr>
              <a:t> compared to known coding genes. Hypothetical protein coding gene shown in red. </a:t>
            </a:r>
            <a:r>
              <a:rPr lang="en-US" sz="1200" kern="1200" dirty="0" err="1" smtClean="0">
                <a:solidFill>
                  <a:schemeClr val="tx1"/>
                </a:solidFill>
                <a:latin typeface="+mn-lt"/>
                <a:ea typeface="+mn-ea"/>
                <a:cs typeface="+mn-cs"/>
              </a:rPr>
              <a:t>LncR</a:t>
            </a:r>
            <a:r>
              <a:rPr lang="en-US" sz="1200" kern="1200" dirty="0" smtClean="0">
                <a:solidFill>
                  <a:schemeClr val="tx1"/>
                </a:solidFill>
                <a:latin typeface="+mn-lt"/>
                <a:ea typeface="+mn-ea"/>
                <a:cs typeface="+mn-cs"/>
              </a:rPr>
              <a:t>-</a:t>
            </a:r>
          </a:p>
          <a:p>
            <a:r>
              <a:rPr lang="en-US" sz="1200" kern="1200" dirty="0" smtClean="0">
                <a:solidFill>
                  <a:schemeClr val="tx1"/>
                </a:solidFill>
                <a:latin typeface="+mn-lt"/>
                <a:ea typeface="+mn-ea"/>
                <a:cs typeface="+mn-cs"/>
              </a:rPr>
              <a:t>NAs in blue. Arrows show direction of transcription. Thick boxes represent coding exons, medium boxes are </a:t>
            </a:r>
          </a:p>
          <a:p>
            <a:r>
              <a:rPr lang="en-US" sz="1200" kern="1200" dirty="0" smtClean="0">
                <a:solidFill>
                  <a:schemeClr val="tx1"/>
                </a:solidFill>
                <a:latin typeface="+mn-lt"/>
                <a:ea typeface="+mn-ea"/>
                <a:cs typeface="+mn-cs"/>
              </a:rPr>
              <a:t>noncoding exons, while thin boxes are introns. Green shaded area at 5’ of coding gene represents region in </a:t>
            </a:r>
          </a:p>
          <a:p>
            <a:r>
              <a:rPr lang="en-US" sz="1200" kern="1200" dirty="0" smtClean="0">
                <a:solidFill>
                  <a:schemeClr val="tx1"/>
                </a:solidFill>
                <a:latin typeface="+mn-lt"/>
                <a:ea typeface="+mn-ea"/>
                <a:cs typeface="+mn-cs"/>
              </a:rPr>
              <a:t>which a </a:t>
            </a:r>
            <a:r>
              <a:rPr lang="en-US" sz="1200" kern="1200" dirty="0" err="1" smtClean="0">
                <a:solidFill>
                  <a:schemeClr val="tx1"/>
                </a:solidFill>
                <a:latin typeface="+mn-lt"/>
                <a:ea typeface="+mn-ea"/>
                <a:cs typeface="+mn-cs"/>
              </a:rPr>
              <a:t>lncRNA</a:t>
            </a:r>
            <a:r>
              <a:rPr lang="en-US" sz="1200" kern="1200" dirty="0" smtClean="0">
                <a:solidFill>
                  <a:schemeClr val="tx1"/>
                </a:solidFill>
                <a:latin typeface="+mn-lt"/>
                <a:ea typeface="+mn-ea"/>
                <a:cs typeface="+mn-cs"/>
              </a:rPr>
              <a:t> on the opposite strand can initiate and be classified as head to head bidirectional. Green </a:t>
            </a:r>
          </a:p>
          <a:p>
            <a:r>
              <a:rPr lang="en-US" sz="1200" kern="1200" dirty="0" smtClean="0">
                <a:solidFill>
                  <a:schemeClr val="tx1"/>
                </a:solidFill>
                <a:latin typeface="+mn-lt"/>
                <a:ea typeface="+mn-ea"/>
                <a:cs typeface="+mn-cs"/>
              </a:rPr>
              <a:t>shaded area at 3’ of coding gene represents region in which a </a:t>
            </a:r>
            <a:r>
              <a:rPr lang="en-US" sz="1200" kern="1200" dirty="0" err="1" smtClean="0">
                <a:solidFill>
                  <a:schemeClr val="tx1"/>
                </a:solidFill>
                <a:latin typeface="+mn-lt"/>
                <a:ea typeface="+mn-ea"/>
                <a:cs typeface="+mn-cs"/>
              </a:rPr>
              <a:t>lncRNA</a:t>
            </a:r>
            <a:r>
              <a:rPr lang="en-US" sz="1200" kern="1200" dirty="0" smtClean="0">
                <a:solidFill>
                  <a:schemeClr val="tx1"/>
                </a:solidFill>
                <a:latin typeface="+mn-lt"/>
                <a:ea typeface="+mn-ea"/>
                <a:cs typeface="+mn-cs"/>
              </a:rPr>
              <a:t> can terminate and be classified as tail </a:t>
            </a:r>
          </a:p>
          <a:p>
            <a:r>
              <a:rPr lang="en-US" sz="1200" kern="1200" dirty="0" smtClean="0">
                <a:solidFill>
                  <a:schemeClr val="tx1"/>
                </a:solidFill>
                <a:latin typeface="+mn-lt"/>
                <a:ea typeface="+mn-ea"/>
                <a:cs typeface="+mn-cs"/>
              </a:rPr>
              <a:t>to tail bidirectional. Yellow shaded area represents region in which a </a:t>
            </a:r>
            <a:r>
              <a:rPr lang="en-US" sz="1200" kern="1200" dirty="0" err="1" smtClean="0">
                <a:solidFill>
                  <a:schemeClr val="tx1"/>
                </a:solidFill>
                <a:latin typeface="+mn-lt"/>
                <a:ea typeface="+mn-ea"/>
                <a:cs typeface="+mn-cs"/>
              </a:rPr>
              <a:t>lncRNA</a:t>
            </a:r>
            <a:r>
              <a:rPr lang="en-US" sz="1200" kern="1200" dirty="0" smtClean="0">
                <a:solidFill>
                  <a:schemeClr val="tx1"/>
                </a:solidFill>
                <a:latin typeface="+mn-lt"/>
                <a:ea typeface="+mn-ea"/>
                <a:cs typeface="+mn-cs"/>
              </a:rPr>
              <a:t> can initiate and terminate and be </a:t>
            </a:r>
          </a:p>
          <a:p>
            <a:r>
              <a:rPr lang="en-US" sz="1200" kern="1200" dirty="0" smtClean="0">
                <a:solidFill>
                  <a:schemeClr val="tx1"/>
                </a:solidFill>
                <a:latin typeface="+mn-lt"/>
                <a:ea typeface="+mn-ea"/>
                <a:cs typeface="+mn-cs"/>
              </a:rPr>
              <a:t>classified as promoter-associated. Note that aside from promoter-associated </a:t>
            </a:r>
            <a:r>
              <a:rPr lang="en-US" sz="1200" kern="1200" dirty="0" err="1" smtClean="0">
                <a:solidFill>
                  <a:schemeClr val="tx1"/>
                </a:solidFill>
                <a:latin typeface="+mn-lt"/>
                <a:ea typeface="+mn-ea"/>
                <a:cs typeface="+mn-cs"/>
              </a:rPr>
              <a:t>lncRNAs</a:t>
            </a:r>
            <a:r>
              <a:rPr lang="en-US" sz="1200" kern="1200" dirty="0" smtClean="0">
                <a:solidFill>
                  <a:schemeClr val="tx1"/>
                </a:solidFill>
                <a:latin typeface="+mn-lt"/>
                <a:ea typeface="+mn-ea"/>
                <a:cs typeface="+mn-cs"/>
              </a:rPr>
              <a:t> classifications were not </a:t>
            </a:r>
          </a:p>
          <a:p>
            <a:r>
              <a:rPr lang="en-US" sz="1200" kern="1200" dirty="0" smtClean="0">
                <a:solidFill>
                  <a:schemeClr val="tx1"/>
                </a:solidFill>
                <a:latin typeface="+mn-lt"/>
                <a:ea typeface="+mn-ea"/>
                <a:cs typeface="+mn-cs"/>
              </a:rPr>
              <a:t>affected by the presence of absence of introns in the </a:t>
            </a:r>
            <a:r>
              <a:rPr lang="en-US" sz="1200" kern="1200" dirty="0" err="1" smtClean="0">
                <a:solidFill>
                  <a:schemeClr val="tx1"/>
                </a:solidFill>
                <a:latin typeface="+mn-lt"/>
                <a:ea typeface="+mn-ea"/>
                <a:cs typeface="+mn-cs"/>
              </a:rPr>
              <a:t>lncRNAs</a:t>
            </a:r>
            <a:r>
              <a:rPr lang="en-US" sz="1200" kern="1200" dirty="0" smtClean="0">
                <a:solidFill>
                  <a:schemeClr val="tx1"/>
                </a:solidFill>
                <a:latin typeface="+mn-lt"/>
                <a:ea typeface="+mn-ea"/>
                <a:cs typeface="+mn-cs"/>
              </a:rPr>
              <a:t>. Image not to scale. </a:t>
            </a:r>
          </a:p>
          <a:p>
            <a:r>
              <a:rPr lang="en-US" sz="1200" kern="1200" dirty="0" smtClean="0">
                <a:solidFill>
                  <a:schemeClr val="tx1"/>
                </a:solidFill>
                <a:latin typeface="+mn-lt"/>
                <a:ea typeface="+mn-ea"/>
                <a:cs typeface="+mn-cs"/>
              </a:rPr>
              <a:t>Full definitions:</a:t>
            </a:r>
          </a:p>
          <a:p>
            <a:r>
              <a:rPr lang="en-US" sz="1200" kern="1200" dirty="0" err="1" smtClean="0">
                <a:solidFill>
                  <a:schemeClr val="tx1"/>
                </a:solidFill>
                <a:latin typeface="+mn-lt"/>
                <a:ea typeface="+mn-ea"/>
                <a:cs typeface="+mn-cs"/>
              </a:rPr>
              <a:t>Intergenic</a:t>
            </a:r>
            <a:r>
              <a:rPr lang="en-US" sz="1200" kern="1200" dirty="0" smtClean="0">
                <a:solidFill>
                  <a:schemeClr val="tx1"/>
                </a:solidFill>
                <a:latin typeface="+mn-lt"/>
                <a:ea typeface="+mn-ea"/>
                <a:cs typeface="+mn-cs"/>
              </a:rPr>
              <a:t> transcripts were defined as </a:t>
            </a:r>
            <a:r>
              <a:rPr lang="en-US" sz="1200" kern="1200" dirty="0" err="1" smtClean="0">
                <a:solidFill>
                  <a:schemeClr val="tx1"/>
                </a:solidFill>
                <a:latin typeface="+mn-lt"/>
                <a:ea typeface="+mn-ea"/>
                <a:cs typeface="+mn-cs"/>
              </a:rPr>
              <a:t>ncRNAs</a:t>
            </a:r>
            <a:r>
              <a:rPr lang="en-US" sz="1200" kern="1200" dirty="0" smtClean="0">
                <a:solidFill>
                  <a:schemeClr val="tx1"/>
                </a:solidFill>
                <a:latin typeface="+mn-lt"/>
                <a:ea typeface="+mn-ea"/>
                <a:cs typeface="+mn-cs"/>
              </a:rPr>
              <a:t> not transcribed within 2kb upstream of a protein-coding region </a:t>
            </a:r>
          </a:p>
          <a:p>
            <a:r>
              <a:rPr lang="en-US" sz="1200" kern="1200" dirty="0" smtClean="0">
                <a:solidFill>
                  <a:schemeClr val="tx1"/>
                </a:solidFill>
                <a:latin typeface="+mn-lt"/>
                <a:ea typeface="+mn-ea"/>
                <a:cs typeface="+mn-cs"/>
              </a:rPr>
              <a:t>on either strand or 30 kb downstream in sense direction or 2kb downstream in antisense direction.</a:t>
            </a:r>
          </a:p>
          <a:p>
            <a:r>
              <a:rPr lang="en-US" sz="1200" kern="1200" dirty="0" smtClean="0">
                <a:solidFill>
                  <a:schemeClr val="tx1"/>
                </a:solidFill>
                <a:latin typeface="+mn-lt"/>
                <a:ea typeface="+mn-ea"/>
                <a:cs typeface="+mn-cs"/>
              </a:rPr>
              <a:t>3’UTR-associated transcripts (</a:t>
            </a:r>
            <a:r>
              <a:rPr lang="en-US" sz="1200" kern="1200" dirty="0" err="1" smtClean="0">
                <a:solidFill>
                  <a:schemeClr val="tx1"/>
                </a:solidFill>
                <a:latin typeface="+mn-lt"/>
                <a:ea typeface="+mn-ea"/>
                <a:cs typeface="+mn-cs"/>
              </a:rPr>
              <a:t>uaRNAs</a:t>
            </a:r>
            <a:r>
              <a:rPr lang="en-US" sz="1200" kern="1200" dirty="0" smtClean="0">
                <a:solidFill>
                  <a:schemeClr val="tx1"/>
                </a:solidFill>
                <a:latin typeface="+mn-lt"/>
                <a:ea typeface="+mn-ea"/>
                <a:cs typeface="+mn-cs"/>
              </a:rPr>
              <a:t>) were defined as as any </a:t>
            </a:r>
            <a:r>
              <a:rPr lang="en-US" sz="1200" kern="1200" dirty="0" err="1" smtClean="0">
                <a:solidFill>
                  <a:schemeClr val="tx1"/>
                </a:solidFill>
                <a:latin typeface="+mn-lt"/>
                <a:ea typeface="+mn-ea"/>
                <a:cs typeface="+mn-cs"/>
              </a:rPr>
              <a:t>ncRNA</a:t>
            </a:r>
            <a:r>
              <a:rPr lang="en-US" sz="1200" kern="1200" dirty="0" smtClean="0">
                <a:solidFill>
                  <a:schemeClr val="tx1"/>
                </a:solidFill>
                <a:latin typeface="+mn-lt"/>
                <a:ea typeface="+mn-ea"/>
                <a:cs typeface="+mn-cs"/>
              </a:rPr>
              <a:t> that initiates within 30 kb downstream </a:t>
            </a:r>
          </a:p>
          <a:p>
            <a:r>
              <a:rPr lang="en-US" sz="1200" kern="1200" dirty="0" smtClean="0">
                <a:solidFill>
                  <a:schemeClr val="tx1"/>
                </a:solidFill>
                <a:latin typeface="+mn-lt"/>
                <a:ea typeface="+mn-ea"/>
                <a:cs typeface="+mn-cs"/>
              </a:rPr>
              <a:t>of a stop codon on the same strand (to allow for the potential of 3’UTRs that extend beyond their annotations </a:t>
            </a:r>
          </a:p>
          <a:p>
            <a:r>
              <a:rPr lang="da-DK" sz="1200" kern="1200" dirty="0" smtClean="0">
                <a:solidFill>
                  <a:schemeClr val="tx1"/>
                </a:solidFill>
                <a:latin typeface="+mn-lt"/>
                <a:ea typeface="+mn-ea"/>
                <a:cs typeface="+mn-cs"/>
              </a:rPr>
              <a:t>(</a:t>
            </a:r>
            <a:r>
              <a:rPr lang="da-DK" sz="1200" kern="1200" dirty="0" err="1" smtClean="0">
                <a:solidFill>
                  <a:schemeClr val="tx1"/>
                </a:solidFill>
                <a:latin typeface="+mn-lt"/>
                <a:ea typeface="+mn-ea"/>
                <a:cs typeface="+mn-cs"/>
              </a:rPr>
              <a:t>Moucadel</a:t>
            </a:r>
            <a:r>
              <a:rPr lang="da-DK" sz="1200" kern="1200" dirty="0" smtClean="0">
                <a:solidFill>
                  <a:schemeClr val="tx1"/>
                </a:solidFill>
                <a:latin typeface="+mn-lt"/>
                <a:ea typeface="+mn-ea"/>
                <a:cs typeface="+mn-cs"/>
              </a:rPr>
              <a:t> et al. 2007; </a:t>
            </a:r>
            <a:r>
              <a:rPr lang="da-DK" sz="1200" kern="1200" dirty="0" err="1" smtClean="0">
                <a:solidFill>
                  <a:schemeClr val="tx1"/>
                </a:solidFill>
                <a:latin typeface="+mn-lt"/>
                <a:ea typeface="+mn-ea"/>
                <a:cs typeface="+mn-cs"/>
              </a:rPr>
              <a:t>Mercer</a:t>
            </a:r>
            <a:r>
              <a:rPr lang="da-DK" sz="1200" kern="1200" dirty="0" smtClean="0">
                <a:solidFill>
                  <a:schemeClr val="tx1"/>
                </a:solidFill>
                <a:latin typeface="+mn-lt"/>
                <a:ea typeface="+mn-ea"/>
                <a:cs typeface="+mn-cs"/>
              </a:rPr>
              <a:t> et al. 2011)).  </a:t>
            </a:r>
          </a:p>
          <a:p>
            <a:r>
              <a:rPr lang="da-DK" sz="1200" kern="1200" dirty="0" smtClean="0">
                <a:solidFill>
                  <a:schemeClr val="tx1"/>
                </a:solidFill>
                <a:latin typeface="+mn-lt"/>
                <a:ea typeface="+mn-ea"/>
                <a:cs typeface="+mn-cs"/>
              </a:rPr>
              <a:t>Head to head transcripts from </a:t>
            </a:r>
            <a:r>
              <a:rPr lang="da-DK" sz="1200" kern="1200" dirty="0" err="1" smtClean="0">
                <a:solidFill>
                  <a:schemeClr val="tx1"/>
                </a:solidFill>
                <a:latin typeface="+mn-lt"/>
                <a:ea typeface="+mn-ea"/>
                <a:cs typeface="+mn-cs"/>
              </a:rPr>
              <a:t>bidirectional</a:t>
            </a:r>
            <a:r>
              <a:rPr lang="da-DK" sz="1200" kern="1200" dirty="0" smtClean="0">
                <a:solidFill>
                  <a:schemeClr val="tx1"/>
                </a:solidFill>
                <a:latin typeface="+mn-lt"/>
                <a:ea typeface="+mn-ea"/>
                <a:cs typeface="+mn-cs"/>
              </a:rPr>
              <a:t> </a:t>
            </a:r>
            <a:r>
              <a:rPr lang="da-DK" sz="1200" kern="1200" dirty="0" err="1" smtClean="0">
                <a:solidFill>
                  <a:schemeClr val="tx1"/>
                </a:solidFill>
                <a:latin typeface="+mn-lt"/>
                <a:ea typeface="+mn-ea"/>
                <a:cs typeface="+mn-cs"/>
              </a:rPr>
              <a:t>promoters</a:t>
            </a:r>
            <a:r>
              <a:rPr lang="da-DK" sz="1200" kern="1200" dirty="0" smtClean="0">
                <a:solidFill>
                  <a:schemeClr val="tx1"/>
                </a:solidFill>
                <a:latin typeface="+mn-lt"/>
                <a:ea typeface="+mn-ea"/>
                <a:cs typeface="+mn-cs"/>
              </a:rPr>
              <a:t> </a:t>
            </a:r>
            <a:r>
              <a:rPr lang="da-DK" sz="1200" kern="1200" dirty="0" err="1" smtClean="0">
                <a:solidFill>
                  <a:schemeClr val="tx1"/>
                </a:solidFill>
                <a:latin typeface="+mn-lt"/>
                <a:ea typeface="+mn-ea"/>
                <a:cs typeface="+mn-cs"/>
              </a:rPr>
              <a:t>were</a:t>
            </a:r>
            <a:r>
              <a:rPr lang="da-DK" sz="1200" kern="1200" dirty="0" smtClean="0">
                <a:solidFill>
                  <a:schemeClr val="tx1"/>
                </a:solidFill>
                <a:latin typeface="+mn-lt"/>
                <a:ea typeface="+mn-ea"/>
                <a:cs typeface="+mn-cs"/>
              </a:rPr>
              <a:t> </a:t>
            </a:r>
            <a:r>
              <a:rPr lang="da-DK" sz="1200" kern="1200" dirty="0" err="1" smtClean="0">
                <a:solidFill>
                  <a:schemeClr val="tx1"/>
                </a:solidFill>
                <a:latin typeface="+mn-lt"/>
                <a:ea typeface="+mn-ea"/>
                <a:cs typeface="+mn-cs"/>
              </a:rPr>
              <a:t>defined</a:t>
            </a:r>
            <a:r>
              <a:rPr lang="da-DK" sz="1200" kern="1200" dirty="0" smtClean="0">
                <a:solidFill>
                  <a:schemeClr val="tx1"/>
                </a:solidFill>
                <a:latin typeface="+mn-lt"/>
                <a:ea typeface="+mn-ea"/>
                <a:cs typeface="+mn-cs"/>
              </a:rPr>
              <a:t> as transcripts </a:t>
            </a:r>
            <a:r>
              <a:rPr lang="da-DK" sz="1200" kern="1200" dirty="0" err="1" smtClean="0">
                <a:solidFill>
                  <a:schemeClr val="tx1"/>
                </a:solidFill>
                <a:latin typeface="+mn-lt"/>
                <a:ea typeface="+mn-ea"/>
                <a:cs typeface="+mn-cs"/>
              </a:rPr>
              <a:t>that</a:t>
            </a:r>
            <a:r>
              <a:rPr lang="da-DK" sz="1200" kern="1200" dirty="0" smtClean="0">
                <a:solidFill>
                  <a:schemeClr val="tx1"/>
                </a:solidFill>
                <a:latin typeface="+mn-lt"/>
                <a:ea typeface="+mn-ea"/>
                <a:cs typeface="+mn-cs"/>
              </a:rPr>
              <a:t> </a:t>
            </a:r>
            <a:r>
              <a:rPr lang="da-DK" sz="1200" kern="1200" dirty="0" err="1" smtClean="0">
                <a:solidFill>
                  <a:schemeClr val="tx1"/>
                </a:solidFill>
                <a:latin typeface="+mn-lt"/>
                <a:ea typeface="+mn-ea"/>
                <a:cs typeface="+mn-cs"/>
              </a:rPr>
              <a:t>originate</a:t>
            </a:r>
            <a:r>
              <a:rPr lang="da-DK" sz="1200" kern="1200" dirty="0" smtClean="0">
                <a:solidFill>
                  <a:schemeClr val="tx1"/>
                </a:solidFill>
                <a:latin typeface="+mn-lt"/>
                <a:ea typeface="+mn-ea"/>
                <a:cs typeface="+mn-cs"/>
              </a:rPr>
              <a:t> from the </a:t>
            </a:r>
          </a:p>
          <a:p>
            <a:r>
              <a:rPr lang="da-DK" sz="1200" kern="1200" dirty="0" err="1" smtClean="0">
                <a:solidFill>
                  <a:schemeClr val="tx1"/>
                </a:solidFill>
                <a:latin typeface="+mn-lt"/>
                <a:ea typeface="+mn-ea"/>
                <a:cs typeface="+mn-cs"/>
              </a:rPr>
              <a:t>antisense</a:t>
            </a:r>
            <a:r>
              <a:rPr lang="da-DK" sz="1200" kern="1200" dirty="0" smtClean="0">
                <a:solidFill>
                  <a:schemeClr val="tx1"/>
                </a:solidFill>
                <a:latin typeface="+mn-lt"/>
                <a:ea typeface="+mn-ea"/>
                <a:cs typeface="+mn-cs"/>
              </a:rPr>
              <a:t> strand </a:t>
            </a:r>
            <a:r>
              <a:rPr lang="da-DK" sz="1200" kern="1200" dirty="0" err="1" smtClean="0">
                <a:solidFill>
                  <a:schemeClr val="tx1"/>
                </a:solidFill>
                <a:latin typeface="+mn-lt"/>
                <a:ea typeface="+mn-ea"/>
                <a:cs typeface="+mn-cs"/>
              </a:rPr>
              <a:t>within</a:t>
            </a:r>
            <a:r>
              <a:rPr lang="da-DK" sz="1200" kern="1200" dirty="0" smtClean="0">
                <a:solidFill>
                  <a:schemeClr val="tx1"/>
                </a:solidFill>
                <a:latin typeface="+mn-lt"/>
                <a:ea typeface="+mn-ea"/>
                <a:cs typeface="+mn-cs"/>
              </a:rPr>
              <a:t> 1 kb </a:t>
            </a:r>
            <a:r>
              <a:rPr lang="da-DK" sz="1200" kern="1200" dirty="0" err="1" smtClean="0">
                <a:solidFill>
                  <a:schemeClr val="tx1"/>
                </a:solidFill>
                <a:latin typeface="+mn-lt"/>
                <a:ea typeface="+mn-ea"/>
                <a:cs typeface="+mn-cs"/>
              </a:rPr>
              <a:t>upstream</a:t>
            </a:r>
            <a:r>
              <a:rPr lang="da-DK" sz="1200" kern="1200" dirty="0" smtClean="0">
                <a:solidFill>
                  <a:schemeClr val="tx1"/>
                </a:solidFill>
                <a:latin typeface="+mn-lt"/>
                <a:ea typeface="+mn-ea"/>
                <a:cs typeface="+mn-cs"/>
              </a:rPr>
              <a:t> or 0.5 kb </a:t>
            </a:r>
            <a:r>
              <a:rPr lang="da-DK" sz="1200" kern="1200" dirty="0" err="1" smtClean="0">
                <a:solidFill>
                  <a:schemeClr val="tx1"/>
                </a:solidFill>
                <a:latin typeface="+mn-lt"/>
                <a:ea typeface="+mn-ea"/>
                <a:cs typeface="+mn-cs"/>
              </a:rPr>
              <a:t>downstream</a:t>
            </a:r>
            <a:r>
              <a:rPr lang="da-DK" sz="1200" kern="1200" dirty="0" smtClean="0">
                <a:solidFill>
                  <a:schemeClr val="tx1"/>
                </a:solidFill>
                <a:latin typeface="+mn-lt"/>
                <a:ea typeface="+mn-ea"/>
                <a:cs typeface="+mn-cs"/>
              </a:rPr>
              <a:t> of the 5’ end of </a:t>
            </a:r>
            <a:r>
              <a:rPr lang="da-DK" sz="1200" kern="1200" dirty="0" err="1" smtClean="0">
                <a:solidFill>
                  <a:schemeClr val="tx1"/>
                </a:solidFill>
                <a:latin typeface="+mn-lt"/>
                <a:ea typeface="+mn-ea"/>
                <a:cs typeface="+mn-cs"/>
              </a:rPr>
              <a:t>another</a:t>
            </a:r>
            <a:r>
              <a:rPr lang="da-DK" sz="1200" kern="1200" dirty="0" smtClean="0">
                <a:solidFill>
                  <a:schemeClr val="tx1"/>
                </a:solidFill>
                <a:latin typeface="+mn-lt"/>
                <a:ea typeface="+mn-ea"/>
                <a:cs typeface="+mn-cs"/>
              </a:rPr>
              <a:t> RNA </a:t>
            </a:r>
            <a:r>
              <a:rPr lang="da-DK" sz="1200" kern="1200" dirty="0" err="1" smtClean="0">
                <a:solidFill>
                  <a:schemeClr val="tx1"/>
                </a:solidFill>
                <a:latin typeface="+mn-lt"/>
                <a:ea typeface="+mn-ea"/>
                <a:cs typeface="+mn-cs"/>
              </a:rPr>
              <a:t>transcriptional</a:t>
            </a:r>
            <a:r>
              <a:rPr lang="da-DK" sz="1200" kern="1200" dirty="0" smtClean="0">
                <a:solidFill>
                  <a:schemeClr val="tx1"/>
                </a:solidFill>
                <a:latin typeface="+mn-lt"/>
                <a:ea typeface="+mn-ea"/>
                <a:cs typeface="+mn-cs"/>
              </a:rPr>
              <a:t> start </a:t>
            </a:r>
          </a:p>
          <a:p>
            <a:r>
              <a:rPr lang="da-DK" sz="1200" kern="1200" dirty="0" smtClean="0">
                <a:solidFill>
                  <a:schemeClr val="tx1"/>
                </a:solidFill>
                <a:latin typeface="+mn-lt"/>
                <a:ea typeface="+mn-ea"/>
                <a:cs typeface="+mn-cs"/>
              </a:rPr>
              <a:t>site. </a:t>
            </a:r>
          </a:p>
          <a:p>
            <a:r>
              <a:rPr lang="da-DK" sz="1200" kern="1200" dirty="0" err="1" smtClean="0">
                <a:solidFill>
                  <a:schemeClr val="tx1"/>
                </a:solidFill>
                <a:latin typeface="+mn-lt"/>
                <a:ea typeface="+mn-ea"/>
                <a:cs typeface="+mn-cs"/>
              </a:rPr>
              <a:t>Tail</a:t>
            </a:r>
            <a:r>
              <a:rPr lang="da-DK" sz="1200" kern="1200" dirty="0" smtClean="0">
                <a:solidFill>
                  <a:schemeClr val="tx1"/>
                </a:solidFill>
                <a:latin typeface="+mn-lt"/>
                <a:ea typeface="+mn-ea"/>
                <a:cs typeface="+mn-cs"/>
              </a:rPr>
              <a:t> to </a:t>
            </a:r>
            <a:r>
              <a:rPr lang="da-DK" sz="1200" kern="1200" dirty="0" err="1" smtClean="0">
                <a:solidFill>
                  <a:schemeClr val="tx1"/>
                </a:solidFill>
                <a:latin typeface="+mn-lt"/>
                <a:ea typeface="+mn-ea"/>
                <a:cs typeface="+mn-cs"/>
              </a:rPr>
              <a:t>tail</a:t>
            </a:r>
            <a:r>
              <a:rPr lang="da-DK" sz="1200" kern="1200" dirty="0" smtClean="0">
                <a:solidFill>
                  <a:schemeClr val="tx1"/>
                </a:solidFill>
                <a:latin typeface="+mn-lt"/>
                <a:ea typeface="+mn-ea"/>
                <a:cs typeface="+mn-cs"/>
              </a:rPr>
              <a:t> transcripts </a:t>
            </a:r>
            <a:r>
              <a:rPr lang="da-DK" sz="1200" kern="1200" dirty="0" err="1" smtClean="0">
                <a:solidFill>
                  <a:schemeClr val="tx1"/>
                </a:solidFill>
                <a:latin typeface="+mn-lt"/>
                <a:ea typeface="+mn-ea"/>
                <a:cs typeface="+mn-cs"/>
              </a:rPr>
              <a:t>terminate</a:t>
            </a:r>
            <a:r>
              <a:rPr lang="da-DK" sz="1200" kern="1200" dirty="0" smtClean="0">
                <a:solidFill>
                  <a:schemeClr val="tx1"/>
                </a:solidFill>
                <a:latin typeface="+mn-lt"/>
                <a:ea typeface="+mn-ea"/>
                <a:cs typeface="+mn-cs"/>
              </a:rPr>
              <a:t> on the </a:t>
            </a:r>
            <a:r>
              <a:rPr lang="da-DK" sz="1200" kern="1200" dirty="0" err="1" smtClean="0">
                <a:solidFill>
                  <a:schemeClr val="tx1"/>
                </a:solidFill>
                <a:latin typeface="+mn-lt"/>
                <a:ea typeface="+mn-ea"/>
                <a:cs typeface="+mn-cs"/>
              </a:rPr>
              <a:t>antisense</a:t>
            </a:r>
            <a:r>
              <a:rPr lang="da-DK" sz="1200" kern="1200" dirty="0" smtClean="0">
                <a:solidFill>
                  <a:schemeClr val="tx1"/>
                </a:solidFill>
                <a:latin typeface="+mn-lt"/>
                <a:ea typeface="+mn-ea"/>
                <a:cs typeface="+mn-cs"/>
              </a:rPr>
              <a:t> strand </a:t>
            </a:r>
            <a:r>
              <a:rPr lang="da-DK" sz="1200" kern="1200" dirty="0" err="1" smtClean="0">
                <a:solidFill>
                  <a:schemeClr val="tx1"/>
                </a:solidFill>
                <a:latin typeface="+mn-lt"/>
                <a:ea typeface="+mn-ea"/>
                <a:cs typeface="+mn-cs"/>
              </a:rPr>
              <a:t>within</a:t>
            </a:r>
            <a:r>
              <a:rPr lang="da-DK" sz="1200" kern="1200" dirty="0" smtClean="0">
                <a:solidFill>
                  <a:schemeClr val="tx1"/>
                </a:solidFill>
                <a:latin typeface="+mn-lt"/>
                <a:ea typeface="+mn-ea"/>
                <a:cs typeface="+mn-cs"/>
              </a:rPr>
              <a:t> 1000 </a:t>
            </a:r>
            <a:r>
              <a:rPr lang="da-DK" sz="1200" kern="1200" dirty="0" err="1" smtClean="0">
                <a:solidFill>
                  <a:schemeClr val="tx1"/>
                </a:solidFill>
                <a:latin typeface="+mn-lt"/>
                <a:ea typeface="+mn-ea"/>
                <a:cs typeface="+mn-cs"/>
              </a:rPr>
              <a:t>nt</a:t>
            </a:r>
            <a:r>
              <a:rPr lang="da-DK" sz="1200" kern="1200" dirty="0" smtClean="0">
                <a:solidFill>
                  <a:schemeClr val="tx1"/>
                </a:solidFill>
                <a:latin typeface="+mn-lt"/>
                <a:ea typeface="+mn-ea"/>
                <a:cs typeface="+mn-cs"/>
              </a:rPr>
              <a:t> </a:t>
            </a:r>
            <a:r>
              <a:rPr lang="da-DK" sz="1200" kern="1200" dirty="0" err="1" smtClean="0">
                <a:solidFill>
                  <a:schemeClr val="tx1"/>
                </a:solidFill>
                <a:latin typeface="+mn-lt"/>
                <a:ea typeface="+mn-ea"/>
                <a:cs typeface="+mn-cs"/>
              </a:rPr>
              <a:t>downstream</a:t>
            </a:r>
            <a:r>
              <a:rPr lang="da-DK" sz="1200" kern="1200" dirty="0" smtClean="0">
                <a:solidFill>
                  <a:schemeClr val="tx1"/>
                </a:solidFill>
                <a:latin typeface="+mn-lt"/>
                <a:ea typeface="+mn-ea"/>
                <a:cs typeface="+mn-cs"/>
              </a:rPr>
              <a:t> or 1000 </a:t>
            </a:r>
            <a:r>
              <a:rPr lang="da-DK" sz="1200" kern="1200" dirty="0" err="1" smtClean="0">
                <a:solidFill>
                  <a:schemeClr val="tx1"/>
                </a:solidFill>
                <a:latin typeface="+mn-lt"/>
                <a:ea typeface="+mn-ea"/>
                <a:cs typeface="+mn-cs"/>
              </a:rPr>
              <a:t>nt</a:t>
            </a:r>
            <a:r>
              <a:rPr lang="da-DK" sz="1200" kern="1200" dirty="0" smtClean="0">
                <a:solidFill>
                  <a:schemeClr val="tx1"/>
                </a:solidFill>
                <a:latin typeface="+mn-lt"/>
                <a:ea typeface="+mn-ea"/>
                <a:cs typeface="+mn-cs"/>
              </a:rPr>
              <a:t> overlapping the </a:t>
            </a:r>
          </a:p>
          <a:p>
            <a:r>
              <a:rPr lang="da-DK" sz="1200" kern="1200" dirty="0" err="1" smtClean="0">
                <a:solidFill>
                  <a:schemeClr val="tx1"/>
                </a:solidFill>
                <a:latin typeface="+mn-lt"/>
                <a:ea typeface="+mn-ea"/>
                <a:cs typeface="+mn-cs"/>
              </a:rPr>
              <a:t>termination</a:t>
            </a:r>
            <a:r>
              <a:rPr lang="da-DK" sz="1200" kern="1200" dirty="0" smtClean="0">
                <a:solidFill>
                  <a:schemeClr val="tx1"/>
                </a:solidFill>
                <a:latin typeface="+mn-lt"/>
                <a:ea typeface="+mn-ea"/>
                <a:cs typeface="+mn-cs"/>
              </a:rPr>
              <a:t> site of </a:t>
            </a:r>
            <a:r>
              <a:rPr lang="da-DK" sz="1200" kern="1200" dirty="0" err="1" smtClean="0">
                <a:solidFill>
                  <a:schemeClr val="tx1"/>
                </a:solidFill>
                <a:latin typeface="+mn-lt"/>
                <a:ea typeface="+mn-ea"/>
                <a:cs typeface="+mn-cs"/>
              </a:rPr>
              <a:t>another</a:t>
            </a:r>
            <a:r>
              <a:rPr lang="da-DK" sz="1200" kern="1200" dirty="0" smtClean="0">
                <a:solidFill>
                  <a:schemeClr val="tx1"/>
                </a:solidFill>
                <a:latin typeface="+mn-lt"/>
                <a:ea typeface="+mn-ea"/>
                <a:cs typeface="+mn-cs"/>
              </a:rPr>
              <a:t> transcript. </a:t>
            </a:r>
          </a:p>
          <a:p>
            <a:r>
              <a:rPr lang="da-DK" sz="1200" kern="1200" dirty="0" smtClean="0">
                <a:solidFill>
                  <a:schemeClr val="tx1"/>
                </a:solidFill>
                <a:latin typeface="+mn-lt"/>
                <a:ea typeface="+mn-ea"/>
                <a:cs typeface="+mn-cs"/>
              </a:rPr>
              <a:t>Cis-</a:t>
            </a:r>
            <a:r>
              <a:rPr lang="da-DK" sz="1200" kern="1200" dirty="0" err="1" smtClean="0">
                <a:solidFill>
                  <a:schemeClr val="tx1"/>
                </a:solidFill>
                <a:latin typeface="+mn-lt"/>
                <a:ea typeface="+mn-ea"/>
                <a:cs typeface="+mn-cs"/>
              </a:rPr>
              <a:t>antisense</a:t>
            </a:r>
            <a:r>
              <a:rPr lang="da-DK" sz="1200" kern="1200" dirty="0" smtClean="0">
                <a:solidFill>
                  <a:schemeClr val="tx1"/>
                </a:solidFill>
                <a:latin typeface="+mn-lt"/>
                <a:ea typeface="+mn-ea"/>
                <a:cs typeface="+mn-cs"/>
              </a:rPr>
              <a:t> transcripts </a:t>
            </a:r>
            <a:r>
              <a:rPr lang="da-DK" sz="1200" kern="1200" dirty="0" err="1" smtClean="0">
                <a:solidFill>
                  <a:schemeClr val="tx1"/>
                </a:solidFill>
                <a:latin typeface="+mn-lt"/>
                <a:ea typeface="+mn-ea"/>
                <a:cs typeface="+mn-cs"/>
              </a:rPr>
              <a:t>were</a:t>
            </a:r>
            <a:r>
              <a:rPr lang="da-DK" sz="1200" kern="1200" dirty="0" smtClean="0">
                <a:solidFill>
                  <a:schemeClr val="tx1"/>
                </a:solidFill>
                <a:latin typeface="+mn-lt"/>
                <a:ea typeface="+mn-ea"/>
                <a:cs typeface="+mn-cs"/>
              </a:rPr>
              <a:t> </a:t>
            </a:r>
            <a:r>
              <a:rPr lang="da-DK" sz="1200" kern="1200" dirty="0" err="1" smtClean="0">
                <a:solidFill>
                  <a:schemeClr val="tx1"/>
                </a:solidFill>
                <a:latin typeface="+mn-lt"/>
                <a:ea typeface="+mn-ea"/>
                <a:cs typeface="+mn-cs"/>
              </a:rPr>
              <a:t>defined</a:t>
            </a:r>
            <a:r>
              <a:rPr lang="da-DK" sz="1200" kern="1200" dirty="0" smtClean="0">
                <a:solidFill>
                  <a:schemeClr val="tx1"/>
                </a:solidFill>
                <a:latin typeface="+mn-lt"/>
                <a:ea typeface="+mn-ea"/>
                <a:cs typeface="+mn-cs"/>
              </a:rPr>
              <a:t> as </a:t>
            </a:r>
            <a:r>
              <a:rPr lang="da-DK" sz="1200" kern="1200" dirty="0" err="1" smtClean="0">
                <a:solidFill>
                  <a:schemeClr val="tx1"/>
                </a:solidFill>
                <a:latin typeface="+mn-lt"/>
                <a:ea typeface="+mn-ea"/>
                <a:cs typeface="+mn-cs"/>
              </a:rPr>
              <a:t>those</a:t>
            </a:r>
            <a:r>
              <a:rPr lang="da-DK" sz="1200" kern="1200" dirty="0" smtClean="0">
                <a:solidFill>
                  <a:schemeClr val="tx1"/>
                </a:solidFill>
                <a:latin typeface="+mn-lt"/>
                <a:ea typeface="+mn-ea"/>
                <a:cs typeface="+mn-cs"/>
              </a:rPr>
              <a:t> </a:t>
            </a:r>
            <a:r>
              <a:rPr lang="da-DK" sz="1200" kern="1200" dirty="0" err="1" smtClean="0">
                <a:solidFill>
                  <a:schemeClr val="tx1"/>
                </a:solidFill>
                <a:latin typeface="+mn-lt"/>
                <a:ea typeface="+mn-ea"/>
                <a:cs typeface="+mn-cs"/>
              </a:rPr>
              <a:t>lncRNAs</a:t>
            </a:r>
            <a:r>
              <a:rPr lang="da-DK" sz="1200" kern="1200" dirty="0" smtClean="0">
                <a:solidFill>
                  <a:schemeClr val="tx1"/>
                </a:solidFill>
                <a:latin typeface="+mn-lt"/>
                <a:ea typeface="+mn-ea"/>
                <a:cs typeface="+mn-cs"/>
              </a:rPr>
              <a:t> </a:t>
            </a:r>
            <a:r>
              <a:rPr lang="da-DK" sz="1200" kern="1200" dirty="0" err="1" smtClean="0">
                <a:solidFill>
                  <a:schemeClr val="tx1"/>
                </a:solidFill>
                <a:latin typeface="+mn-lt"/>
                <a:ea typeface="+mn-ea"/>
                <a:cs typeface="+mn-cs"/>
              </a:rPr>
              <a:t>where</a:t>
            </a:r>
            <a:r>
              <a:rPr lang="da-DK" sz="1200" kern="1200" dirty="0" smtClean="0">
                <a:solidFill>
                  <a:schemeClr val="tx1"/>
                </a:solidFill>
                <a:latin typeface="+mn-lt"/>
                <a:ea typeface="+mn-ea"/>
                <a:cs typeface="+mn-cs"/>
              </a:rPr>
              <a:t> at </a:t>
            </a:r>
            <a:r>
              <a:rPr lang="da-DK" sz="1200" kern="1200" dirty="0" err="1" smtClean="0">
                <a:solidFill>
                  <a:schemeClr val="tx1"/>
                </a:solidFill>
                <a:latin typeface="+mn-lt"/>
                <a:ea typeface="+mn-ea"/>
                <a:cs typeface="+mn-cs"/>
              </a:rPr>
              <a:t>least</a:t>
            </a:r>
            <a:r>
              <a:rPr lang="da-DK" sz="1200" kern="1200" dirty="0" smtClean="0">
                <a:solidFill>
                  <a:schemeClr val="tx1"/>
                </a:solidFill>
                <a:latin typeface="+mn-lt"/>
                <a:ea typeface="+mn-ea"/>
                <a:cs typeface="+mn-cs"/>
              </a:rPr>
              <a:t> 90% of </a:t>
            </a:r>
            <a:r>
              <a:rPr lang="da-DK" sz="1200" kern="1200" dirty="0" err="1" smtClean="0">
                <a:solidFill>
                  <a:schemeClr val="tx1"/>
                </a:solidFill>
                <a:latin typeface="+mn-lt"/>
                <a:ea typeface="+mn-ea"/>
                <a:cs typeface="+mn-cs"/>
              </a:rPr>
              <a:t>their</a:t>
            </a:r>
            <a:r>
              <a:rPr lang="da-DK" sz="1200" kern="1200" dirty="0" smtClean="0">
                <a:solidFill>
                  <a:schemeClr val="tx1"/>
                </a:solidFill>
                <a:latin typeface="+mn-lt"/>
                <a:ea typeface="+mn-ea"/>
                <a:cs typeface="+mn-cs"/>
              </a:rPr>
              <a:t> </a:t>
            </a:r>
            <a:r>
              <a:rPr lang="da-DK" sz="1200" kern="1200" dirty="0" err="1" smtClean="0">
                <a:solidFill>
                  <a:schemeClr val="tx1"/>
                </a:solidFill>
                <a:latin typeface="+mn-lt"/>
                <a:ea typeface="+mn-ea"/>
                <a:cs typeface="+mn-cs"/>
              </a:rPr>
              <a:t>exonic</a:t>
            </a:r>
            <a:r>
              <a:rPr lang="da-DK" sz="1200" kern="1200" dirty="0" smtClean="0">
                <a:solidFill>
                  <a:schemeClr val="tx1"/>
                </a:solidFill>
                <a:latin typeface="+mn-lt"/>
                <a:ea typeface="+mn-ea"/>
                <a:cs typeface="+mn-cs"/>
              </a:rPr>
              <a:t> </a:t>
            </a:r>
            <a:r>
              <a:rPr lang="da-DK" sz="1200" kern="1200" dirty="0" err="1" smtClean="0">
                <a:solidFill>
                  <a:schemeClr val="tx1"/>
                </a:solidFill>
                <a:latin typeface="+mn-lt"/>
                <a:ea typeface="+mn-ea"/>
                <a:cs typeface="+mn-cs"/>
              </a:rPr>
              <a:t>length</a:t>
            </a:r>
            <a:r>
              <a:rPr lang="da-DK" sz="1200" kern="1200" dirty="0" smtClean="0">
                <a:solidFill>
                  <a:schemeClr val="tx1"/>
                </a:solidFill>
                <a:latin typeface="+mn-lt"/>
                <a:ea typeface="+mn-ea"/>
                <a:cs typeface="+mn-cs"/>
              </a:rPr>
              <a:t> </a:t>
            </a:r>
            <a:r>
              <a:rPr lang="da-DK" sz="1200" kern="1200" dirty="0" err="1" smtClean="0">
                <a:solidFill>
                  <a:schemeClr val="tx1"/>
                </a:solidFill>
                <a:latin typeface="+mn-lt"/>
                <a:ea typeface="+mn-ea"/>
                <a:cs typeface="+mn-cs"/>
              </a:rPr>
              <a:t>overlapped</a:t>
            </a:r>
            <a:r>
              <a:rPr lang="da-DK" sz="1200" kern="1200" dirty="0" smtClean="0">
                <a:solidFill>
                  <a:schemeClr val="tx1"/>
                </a:solidFill>
                <a:latin typeface="+mn-lt"/>
                <a:ea typeface="+mn-ea"/>
                <a:cs typeface="+mn-cs"/>
              </a:rPr>
              <a:t> </a:t>
            </a:r>
          </a:p>
          <a:p>
            <a:r>
              <a:rPr lang="da-DK" sz="1200" kern="1200" dirty="0" smtClean="0">
                <a:solidFill>
                  <a:schemeClr val="tx1"/>
                </a:solidFill>
                <a:latin typeface="+mn-lt"/>
                <a:ea typeface="+mn-ea"/>
                <a:cs typeface="+mn-cs"/>
              </a:rPr>
              <a:t>with a transcript on the </a:t>
            </a:r>
            <a:r>
              <a:rPr lang="da-DK" sz="1200" kern="1200" dirty="0" err="1" smtClean="0">
                <a:solidFill>
                  <a:schemeClr val="tx1"/>
                </a:solidFill>
                <a:latin typeface="+mn-lt"/>
                <a:ea typeface="+mn-ea"/>
                <a:cs typeface="+mn-cs"/>
              </a:rPr>
              <a:t>opposite</a:t>
            </a:r>
            <a:r>
              <a:rPr lang="da-DK" sz="1200" kern="1200" dirty="0" smtClean="0">
                <a:solidFill>
                  <a:schemeClr val="tx1"/>
                </a:solidFill>
                <a:latin typeface="+mn-lt"/>
                <a:ea typeface="+mn-ea"/>
                <a:cs typeface="+mn-cs"/>
              </a:rPr>
              <a:t> strand. </a:t>
            </a:r>
          </a:p>
          <a:p>
            <a:r>
              <a:rPr lang="da-DK" sz="1200" kern="1200" dirty="0" err="1" smtClean="0">
                <a:solidFill>
                  <a:schemeClr val="tx1"/>
                </a:solidFill>
                <a:latin typeface="+mn-lt"/>
                <a:ea typeface="+mn-ea"/>
                <a:cs typeface="+mn-cs"/>
              </a:rPr>
              <a:t>Exclusively</a:t>
            </a:r>
            <a:r>
              <a:rPr lang="da-DK" sz="1200" kern="1200" dirty="0" smtClean="0">
                <a:solidFill>
                  <a:schemeClr val="tx1"/>
                </a:solidFill>
                <a:latin typeface="+mn-lt"/>
                <a:ea typeface="+mn-ea"/>
                <a:cs typeface="+mn-cs"/>
              </a:rPr>
              <a:t> </a:t>
            </a:r>
            <a:r>
              <a:rPr lang="da-DK" sz="1200" kern="1200" dirty="0" err="1" smtClean="0">
                <a:solidFill>
                  <a:schemeClr val="tx1"/>
                </a:solidFill>
                <a:latin typeface="+mn-lt"/>
                <a:ea typeface="+mn-ea"/>
                <a:cs typeface="+mn-cs"/>
              </a:rPr>
              <a:t>intronic</a:t>
            </a:r>
            <a:r>
              <a:rPr lang="da-DK" sz="1200" kern="1200" dirty="0" smtClean="0">
                <a:solidFill>
                  <a:schemeClr val="tx1"/>
                </a:solidFill>
                <a:latin typeface="+mn-lt"/>
                <a:ea typeface="+mn-ea"/>
                <a:cs typeface="+mn-cs"/>
              </a:rPr>
              <a:t> </a:t>
            </a:r>
            <a:r>
              <a:rPr lang="da-DK" sz="1200" kern="1200" dirty="0" err="1" smtClean="0">
                <a:solidFill>
                  <a:schemeClr val="tx1"/>
                </a:solidFill>
                <a:latin typeface="+mn-lt"/>
                <a:ea typeface="+mn-ea"/>
                <a:cs typeface="+mn-cs"/>
              </a:rPr>
              <a:t>ncRNAs</a:t>
            </a:r>
            <a:r>
              <a:rPr lang="da-DK" sz="1200" kern="1200" dirty="0" smtClean="0">
                <a:solidFill>
                  <a:schemeClr val="tx1"/>
                </a:solidFill>
                <a:latin typeface="+mn-lt"/>
                <a:ea typeface="+mn-ea"/>
                <a:cs typeface="+mn-cs"/>
              </a:rPr>
              <a:t> </a:t>
            </a:r>
            <a:r>
              <a:rPr lang="da-DK" sz="1200" kern="1200" dirty="0" err="1" smtClean="0">
                <a:solidFill>
                  <a:schemeClr val="tx1"/>
                </a:solidFill>
                <a:latin typeface="+mn-lt"/>
                <a:ea typeface="+mn-ea"/>
                <a:cs typeface="+mn-cs"/>
              </a:rPr>
              <a:t>were</a:t>
            </a:r>
            <a:r>
              <a:rPr lang="da-DK" sz="1200" kern="1200" dirty="0" smtClean="0">
                <a:solidFill>
                  <a:schemeClr val="tx1"/>
                </a:solidFill>
                <a:latin typeface="+mn-lt"/>
                <a:ea typeface="+mn-ea"/>
                <a:cs typeface="+mn-cs"/>
              </a:rPr>
              <a:t> </a:t>
            </a:r>
            <a:r>
              <a:rPr lang="da-DK" sz="1200" kern="1200" dirty="0" err="1" smtClean="0">
                <a:solidFill>
                  <a:schemeClr val="tx1"/>
                </a:solidFill>
                <a:latin typeface="+mn-lt"/>
                <a:ea typeface="+mn-ea"/>
                <a:cs typeface="+mn-cs"/>
              </a:rPr>
              <a:t>defined</a:t>
            </a:r>
            <a:r>
              <a:rPr lang="da-DK" sz="1200" kern="1200" dirty="0" smtClean="0">
                <a:solidFill>
                  <a:schemeClr val="tx1"/>
                </a:solidFill>
                <a:latin typeface="+mn-lt"/>
                <a:ea typeface="+mn-ea"/>
                <a:cs typeface="+mn-cs"/>
              </a:rPr>
              <a:t> as </a:t>
            </a:r>
            <a:r>
              <a:rPr lang="da-DK" sz="1200" kern="1200" dirty="0" err="1" smtClean="0">
                <a:solidFill>
                  <a:schemeClr val="tx1"/>
                </a:solidFill>
                <a:latin typeface="+mn-lt"/>
                <a:ea typeface="+mn-ea"/>
                <a:cs typeface="+mn-cs"/>
              </a:rPr>
              <a:t>those</a:t>
            </a:r>
            <a:r>
              <a:rPr lang="da-DK" sz="1200" kern="1200" dirty="0" smtClean="0">
                <a:solidFill>
                  <a:schemeClr val="tx1"/>
                </a:solidFill>
                <a:latin typeface="+mn-lt"/>
                <a:ea typeface="+mn-ea"/>
                <a:cs typeface="+mn-cs"/>
              </a:rPr>
              <a:t> </a:t>
            </a:r>
            <a:r>
              <a:rPr lang="da-DK" sz="1200" kern="1200" dirty="0" err="1" smtClean="0">
                <a:solidFill>
                  <a:schemeClr val="tx1"/>
                </a:solidFill>
                <a:latin typeface="+mn-lt"/>
                <a:ea typeface="+mn-ea"/>
                <a:cs typeface="+mn-cs"/>
              </a:rPr>
              <a:t>that</a:t>
            </a:r>
            <a:r>
              <a:rPr lang="da-DK" sz="1200" kern="1200" dirty="0" smtClean="0">
                <a:solidFill>
                  <a:schemeClr val="tx1"/>
                </a:solidFill>
                <a:latin typeface="+mn-lt"/>
                <a:ea typeface="+mn-ea"/>
                <a:cs typeface="+mn-cs"/>
              </a:rPr>
              <a:t> </a:t>
            </a:r>
            <a:r>
              <a:rPr lang="da-DK" sz="1200" kern="1200" dirty="0" err="1" smtClean="0">
                <a:solidFill>
                  <a:schemeClr val="tx1"/>
                </a:solidFill>
                <a:latin typeface="+mn-lt"/>
                <a:ea typeface="+mn-ea"/>
                <a:cs typeface="+mn-cs"/>
              </a:rPr>
              <a:t>initiated</a:t>
            </a:r>
            <a:r>
              <a:rPr lang="da-DK" sz="1200" kern="1200" dirty="0" smtClean="0">
                <a:solidFill>
                  <a:schemeClr val="tx1"/>
                </a:solidFill>
                <a:latin typeface="+mn-lt"/>
                <a:ea typeface="+mn-ea"/>
                <a:cs typeface="+mn-cs"/>
              </a:rPr>
              <a:t> and </a:t>
            </a:r>
            <a:r>
              <a:rPr lang="da-DK" sz="1200" kern="1200" dirty="0" err="1" smtClean="0">
                <a:solidFill>
                  <a:schemeClr val="tx1"/>
                </a:solidFill>
                <a:latin typeface="+mn-lt"/>
                <a:ea typeface="+mn-ea"/>
                <a:cs typeface="+mn-cs"/>
              </a:rPr>
              <a:t>terminated</a:t>
            </a:r>
            <a:r>
              <a:rPr lang="da-DK" sz="1200" kern="1200" dirty="0" smtClean="0">
                <a:solidFill>
                  <a:schemeClr val="tx1"/>
                </a:solidFill>
                <a:latin typeface="+mn-lt"/>
                <a:ea typeface="+mn-ea"/>
                <a:cs typeface="+mn-cs"/>
              </a:rPr>
              <a:t> </a:t>
            </a:r>
            <a:r>
              <a:rPr lang="da-DK" sz="1200" kern="1200" dirty="0" err="1" smtClean="0">
                <a:solidFill>
                  <a:schemeClr val="tx1"/>
                </a:solidFill>
                <a:latin typeface="+mn-lt"/>
                <a:ea typeface="+mn-ea"/>
                <a:cs typeface="+mn-cs"/>
              </a:rPr>
              <a:t>within</a:t>
            </a:r>
            <a:r>
              <a:rPr lang="da-DK" sz="1200" kern="1200" dirty="0" smtClean="0">
                <a:solidFill>
                  <a:schemeClr val="tx1"/>
                </a:solidFill>
                <a:latin typeface="+mn-lt"/>
                <a:ea typeface="+mn-ea"/>
                <a:cs typeface="+mn-cs"/>
              </a:rPr>
              <a:t> </a:t>
            </a:r>
            <a:r>
              <a:rPr lang="da-DK" sz="1200" kern="1200" dirty="0" err="1" smtClean="0">
                <a:solidFill>
                  <a:schemeClr val="tx1"/>
                </a:solidFill>
                <a:latin typeface="+mn-lt"/>
                <a:ea typeface="+mn-ea"/>
                <a:cs typeface="+mn-cs"/>
              </a:rPr>
              <a:t>introns</a:t>
            </a:r>
            <a:r>
              <a:rPr lang="da-DK" sz="1200" kern="1200" dirty="0" smtClean="0">
                <a:solidFill>
                  <a:schemeClr val="tx1"/>
                </a:solidFill>
                <a:latin typeface="+mn-lt"/>
                <a:ea typeface="+mn-ea"/>
                <a:cs typeface="+mn-cs"/>
              </a:rPr>
              <a:t> of protein-</a:t>
            </a:r>
            <a:r>
              <a:rPr lang="da-DK" sz="1200" kern="1200" dirty="0" err="1" smtClean="0">
                <a:solidFill>
                  <a:schemeClr val="tx1"/>
                </a:solidFill>
                <a:latin typeface="+mn-lt"/>
                <a:ea typeface="+mn-ea"/>
                <a:cs typeface="+mn-cs"/>
              </a:rPr>
              <a:t>coding</a:t>
            </a:r>
            <a:r>
              <a:rPr lang="da-DK" sz="1200" kern="1200" dirty="0" smtClean="0">
                <a:solidFill>
                  <a:schemeClr val="tx1"/>
                </a:solidFill>
                <a:latin typeface="+mn-lt"/>
                <a:ea typeface="+mn-ea"/>
                <a:cs typeface="+mn-cs"/>
              </a:rPr>
              <a:t> </a:t>
            </a:r>
          </a:p>
          <a:p>
            <a:r>
              <a:rPr lang="da-DK" sz="1200" kern="1200" dirty="0" smtClean="0">
                <a:solidFill>
                  <a:schemeClr val="tx1"/>
                </a:solidFill>
                <a:latin typeface="+mn-lt"/>
                <a:ea typeface="+mn-ea"/>
                <a:cs typeface="+mn-cs"/>
              </a:rPr>
              <a:t>genes in the </a:t>
            </a:r>
            <a:r>
              <a:rPr lang="da-DK" sz="1200" kern="1200" dirty="0" err="1" smtClean="0">
                <a:solidFill>
                  <a:schemeClr val="tx1"/>
                </a:solidFill>
                <a:latin typeface="+mn-lt"/>
                <a:ea typeface="+mn-ea"/>
                <a:cs typeface="+mn-cs"/>
              </a:rPr>
              <a:t>sense</a:t>
            </a:r>
            <a:r>
              <a:rPr lang="da-DK" sz="1200" kern="1200" dirty="0" smtClean="0">
                <a:solidFill>
                  <a:schemeClr val="tx1"/>
                </a:solidFill>
                <a:latin typeface="+mn-lt"/>
                <a:ea typeface="+mn-ea"/>
                <a:cs typeface="+mn-cs"/>
              </a:rPr>
              <a:t> </a:t>
            </a:r>
            <a:r>
              <a:rPr lang="da-DK" sz="1200" kern="1200" dirty="0" err="1" smtClean="0">
                <a:solidFill>
                  <a:schemeClr val="tx1"/>
                </a:solidFill>
                <a:latin typeface="+mn-lt"/>
                <a:ea typeface="+mn-ea"/>
                <a:cs typeface="+mn-cs"/>
              </a:rPr>
              <a:t>orientation</a:t>
            </a:r>
            <a:r>
              <a:rPr lang="da-DK" sz="1200" kern="1200" dirty="0" smtClean="0">
                <a:solidFill>
                  <a:schemeClr val="tx1"/>
                </a:solidFill>
                <a:latin typeface="+mn-lt"/>
                <a:ea typeface="+mn-ea"/>
                <a:cs typeface="+mn-cs"/>
              </a:rPr>
              <a:t>. </a:t>
            </a:r>
          </a:p>
          <a:p>
            <a:r>
              <a:rPr lang="da-DK" sz="1200" kern="1200" dirty="0" err="1" smtClean="0">
                <a:solidFill>
                  <a:schemeClr val="tx1"/>
                </a:solidFill>
                <a:latin typeface="+mn-lt"/>
                <a:ea typeface="+mn-ea"/>
                <a:cs typeface="+mn-cs"/>
              </a:rPr>
              <a:t>Inclusive</a:t>
            </a:r>
            <a:r>
              <a:rPr lang="da-DK" sz="1200" kern="1200" dirty="0" smtClean="0">
                <a:solidFill>
                  <a:schemeClr val="tx1"/>
                </a:solidFill>
                <a:latin typeface="+mn-lt"/>
                <a:ea typeface="+mn-ea"/>
                <a:cs typeface="+mn-cs"/>
              </a:rPr>
              <a:t> </a:t>
            </a:r>
            <a:r>
              <a:rPr lang="da-DK" sz="1200" kern="1200" dirty="0" err="1" smtClean="0">
                <a:solidFill>
                  <a:schemeClr val="tx1"/>
                </a:solidFill>
                <a:latin typeface="+mn-lt"/>
                <a:ea typeface="+mn-ea"/>
                <a:cs typeface="+mn-cs"/>
              </a:rPr>
              <a:t>intronic</a:t>
            </a:r>
            <a:r>
              <a:rPr lang="da-DK" sz="1200" kern="1200" dirty="0" smtClean="0">
                <a:solidFill>
                  <a:schemeClr val="tx1"/>
                </a:solidFill>
                <a:latin typeface="+mn-lt"/>
                <a:ea typeface="+mn-ea"/>
                <a:cs typeface="+mn-cs"/>
              </a:rPr>
              <a:t> </a:t>
            </a:r>
            <a:r>
              <a:rPr lang="da-DK" sz="1200" kern="1200" dirty="0" err="1" smtClean="0">
                <a:solidFill>
                  <a:schemeClr val="tx1"/>
                </a:solidFill>
                <a:latin typeface="+mn-lt"/>
                <a:ea typeface="+mn-ea"/>
                <a:cs typeface="+mn-cs"/>
              </a:rPr>
              <a:t>ncRNAs</a:t>
            </a:r>
            <a:r>
              <a:rPr lang="da-DK" sz="1200" kern="1200" dirty="0" smtClean="0">
                <a:solidFill>
                  <a:schemeClr val="tx1"/>
                </a:solidFill>
                <a:latin typeface="+mn-lt"/>
                <a:ea typeface="+mn-ea"/>
                <a:cs typeface="+mn-cs"/>
              </a:rPr>
              <a:t> </a:t>
            </a:r>
            <a:r>
              <a:rPr lang="da-DK" sz="1200" kern="1200" dirty="0" err="1" smtClean="0">
                <a:solidFill>
                  <a:schemeClr val="tx1"/>
                </a:solidFill>
                <a:latin typeface="+mn-lt"/>
                <a:ea typeface="+mn-ea"/>
                <a:cs typeface="+mn-cs"/>
              </a:rPr>
              <a:t>included</a:t>
            </a:r>
            <a:r>
              <a:rPr lang="da-DK" sz="1200" kern="1200" dirty="0" smtClean="0">
                <a:solidFill>
                  <a:schemeClr val="tx1"/>
                </a:solidFill>
                <a:latin typeface="+mn-lt"/>
                <a:ea typeface="+mn-ea"/>
                <a:cs typeface="+mn-cs"/>
              </a:rPr>
              <a:t> </a:t>
            </a:r>
            <a:r>
              <a:rPr lang="da-DK" sz="1200" kern="1200" dirty="0" err="1" smtClean="0">
                <a:solidFill>
                  <a:schemeClr val="tx1"/>
                </a:solidFill>
                <a:latin typeface="+mn-lt"/>
                <a:ea typeface="+mn-ea"/>
                <a:cs typeface="+mn-cs"/>
              </a:rPr>
              <a:t>any</a:t>
            </a:r>
            <a:r>
              <a:rPr lang="da-DK" sz="1200" kern="1200" dirty="0" smtClean="0">
                <a:solidFill>
                  <a:schemeClr val="tx1"/>
                </a:solidFill>
                <a:latin typeface="+mn-lt"/>
                <a:ea typeface="+mn-ea"/>
                <a:cs typeface="+mn-cs"/>
              </a:rPr>
              <a:t> </a:t>
            </a:r>
            <a:r>
              <a:rPr lang="da-DK" sz="1200" kern="1200" dirty="0" err="1" smtClean="0">
                <a:solidFill>
                  <a:schemeClr val="tx1"/>
                </a:solidFill>
                <a:latin typeface="+mn-lt"/>
                <a:ea typeface="+mn-ea"/>
                <a:cs typeface="+mn-cs"/>
              </a:rPr>
              <a:t>sense</a:t>
            </a:r>
            <a:r>
              <a:rPr lang="da-DK" sz="1200" kern="1200" dirty="0" smtClean="0">
                <a:solidFill>
                  <a:schemeClr val="tx1"/>
                </a:solidFill>
                <a:latin typeface="+mn-lt"/>
                <a:ea typeface="+mn-ea"/>
                <a:cs typeface="+mn-cs"/>
              </a:rPr>
              <a:t> </a:t>
            </a:r>
            <a:r>
              <a:rPr lang="da-DK" sz="1200" kern="1200" dirty="0" err="1" smtClean="0">
                <a:solidFill>
                  <a:schemeClr val="tx1"/>
                </a:solidFill>
                <a:latin typeface="+mn-lt"/>
                <a:ea typeface="+mn-ea"/>
                <a:cs typeface="+mn-cs"/>
              </a:rPr>
              <a:t>noncoding</a:t>
            </a:r>
            <a:r>
              <a:rPr lang="da-DK" sz="1200" kern="1200" dirty="0" smtClean="0">
                <a:solidFill>
                  <a:schemeClr val="tx1"/>
                </a:solidFill>
                <a:latin typeface="+mn-lt"/>
                <a:ea typeface="+mn-ea"/>
                <a:cs typeface="+mn-cs"/>
              </a:rPr>
              <a:t> transcript </a:t>
            </a:r>
            <a:r>
              <a:rPr lang="da-DK" sz="1200" kern="1200" dirty="0" err="1" smtClean="0">
                <a:solidFill>
                  <a:schemeClr val="tx1"/>
                </a:solidFill>
                <a:latin typeface="+mn-lt"/>
                <a:ea typeface="+mn-ea"/>
                <a:cs typeface="+mn-cs"/>
              </a:rPr>
              <a:t>where</a:t>
            </a:r>
            <a:r>
              <a:rPr lang="da-DK" sz="1200" kern="1200" dirty="0" smtClean="0">
                <a:solidFill>
                  <a:schemeClr val="tx1"/>
                </a:solidFill>
                <a:latin typeface="+mn-lt"/>
                <a:ea typeface="+mn-ea"/>
                <a:cs typeface="+mn-cs"/>
              </a:rPr>
              <a:t> at </a:t>
            </a:r>
            <a:r>
              <a:rPr lang="da-DK" sz="1200" kern="1200" dirty="0" err="1" smtClean="0">
                <a:solidFill>
                  <a:schemeClr val="tx1"/>
                </a:solidFill>
                <a:latin typeface="+mn-lt"/>
                <a:ea typeface="+mn-ea"/>
                <a:cs typeface="+mn-cs"/>
              </a:rPr>
              <a:t>least</a:t>
            </a:r>
            <a:r>
              <a:rPr lang="da-DK" sz="1200" kern="1200" dirty="0" smtClean="0">
                <a:solidFill>
                  <a:schemeClr val="tx1"/>
                </a:solidFill>
                <a:latin typeface="+mn-lt"/>
                <a:ea typeface="+mn-ea"/>
                <a:cs typeface="+mn-cs"/>
              </a:rPr>
              <a:t> 75% of </a:t>
            </a:r>
            <a:r>
              <a:rPr lang="da-DK" sz="1200" kern="1200" dirty="0" err="1" smtClean="0">
                <a:solidFill>
                  <a:schemeClr val="tx1"/>
                </a:solidFill>
                <a:latin typeface="+mn-lt"/>
                <a:ea typeface="+mn-ea"/>
                <a:cs typeface="+mn-cs"/>
              </a:rPr>
              <a:t>its</a:t>
            </a:r>
            <a:r>
              <a:rPr lang="da-DK" sz="1200" kern="1200" dirty="0" smtClean="0">
                <a:solidFill>
                  <a:schemeClr val="tx1"/>
                </a:solidFill>
                <a:latin typeface="+mn-lt"/>
                <a:ea typeface="+mn-ea"/>
                <a:cs typeface="+mn-cs"/>
              </a:rPr>
              <a:t> </a:t>
            </a:r>
            <a:r>
              <a:rPr lang="da-DK" sz="1200" kern="1200" dirty="0" err="1" smtClean="0">
                <a:solidFill>
                  <a:schemeClr val="tx1"/>
                </a:solidFill>
                <a:latin typeface="+mn-lt"/>
                <a:ea typeface="+mn-ea"/>
                <a:cs typeface="+mn-cs"/>
              </a:rPr>
              <a:t>exonic</a:t>
            </a:r>
            <a:r>
              <a:rPr lang="da-DK" sz="1200" kern="1200" dirty="0" smtClean="0">
                <a:solidFill>
                  <a:schemeClr val="tx1"/>
                </a:solidFill>
                <a:latin typeface="+mn-lt"/>
                <a:ea typeface="+mn-ea"/>
                <a:cs typeface="+mn-cs"/>
              </a:rPr>
              <a:t> region </a:t>
            </a:r>
          </a:p>
          <a:p>
            <a:r>
              <a:rPr lang="da-DK" sz="1200" kern="1200" dirty="0" smtClean="0">
                <a:solidFill>
                  <a:schemeClr val="tx1"/>
                </a:solidFill>
                <a:latin typeface="+mn-lt"/>
                <a:ea typeface="+mn-ea"/>
                <a:cs typeface="+mn-cs"/>
              </a:rPr>
              <a:t>covers the </a:t>
            </a:r>
            <a:r>
              <a:rPr lang="da-DK" sz="1200" kern="1200" dirty="0" err="1" smtClean="0">
                <a:solidFill>
                  <a:schemeClr val="tx1"/>
                </a:solidFill>
                <a:latin typeface="+mn-lt"/>
                <a:ea typeface="+mn-ea"/>
                <a:cs typeface="+mn-cs"/>
              </a:rPr>
              <a:t>introns</a:t>
            </a:r>
            <a:r>
              <a:rPr lang="da-DK" sz="1200" kern="1200" dirty="0" smtClean="0">
                <a:solidFill>
                  <a:schemeClr val="tx1"/>
                </a:solidFill>
                <a:latin typeface="+mn-lt"/>
                <a:ea typeface="+mn-ea"/>
                <a:cs typeface="+mn-cs"/>
              </a:rPr>
              <a:t> of a protein-</a:t>
            </a:r>
            <a:r>
              <a:rPr lang="da-DK" sz="1200" kern="1200" dirty="0" err="1" smtClean="0">
                <a:solidFill>
                  <a:schemeClr val="tx1"/>
                </a:solidFill>
                <a:latin typeface="+mn-lt"/>
                <a:ea typeface="+mn-ea"/>
                <a:cs typeface="+mn-cs"/>
              </a:rPr>
              <a:t>coding</a:t>
            </a:r>
            <a:r>
              <a:rPr lang="da-DK" sz="1200" kern="1200" dirty="0" smtClean="0">
                <a:solidFill>
                  <a:schemeClr val="tx1"/>
                </a:solidFill>
                <a:latin typeface="+mn-lt"/>
                <a:ea typeface="+mn-ea"/>
                <a:cs typeface="+mn-cs"/>
              </a:rPr>
              <a:t> gene and </a:t>
            </a:r>
            <a:r>
              <a:rPr lang="da-DK" sz="1200" kern="1200" dirty="0" err="1" smtClean="0">
                <a:solidFill>
                  <a:schemeClr val="tx1"/>
                </a:solidFill>
                <a:latin typeface="+mn-lt"/>
                <a:ea typeface="+mn-ea"/>
                <a:cs typeface="+mn-cs"/>
              </a:rPr>
              <a:t>allowed</a:t>
            </a:r>
            <a:r>
              <a:rPr lang="da-DK" sz="1200" kern="1200" dirty="0" smtClean="0">
                <a:solidFill>
                  <a:schemeClr val="tx1"/>
                </a:solidFill>
                <a:latin typeface="+mn-lt"/>
                <a:ea typeface="+mn-ea"/>
                <a:cs typeface="+mn-cs"/>
              </a:rPr>
              <a:t> transcript initiation and/or </a:t>
            </a:r>
            <a:r>
              <a:rPr lang="da-DK" sz="1200" kern="1200" dirty="0" err="1" smtClean="0">
                <a:solidFill>
                  <a:schemeClr val="tx1"/>
                </a:solidFill>
                <a:latin typeface="+mn-lt"/>
                <a:ea typeface="+mn-ea"/>
                <a:cs typeface="+mn-cs"/>
              </a:rPr>
              <a:t>termination</a:t>
            </a:r>
            <a:r>
              <a:rPr lang="da-DK" sz="1200" kern="1200" dirty="0" smtClean="0">
                <a:solidFill>
                  <a:schemeClr val="tx1"/>
                </a:solidFill>
                <a:latin typeface="+mn-lt"/>
                <a:ea typeface="+mn-ea"/>
                <a:cs typeface="+mn-cs"/>
              </a:rPr>
              <a:t> </a:t>
            </a:r>
            <a:r>
              <a:rPr lang="da-DK" sz="1200" kern="1200" dirty="0" err="1" smtClean="0">
                <a:solidFill>
                  <a:schemeClr val="tx1"/>
                </a:solidFill>
                <a:latin typeface="+mn-lt"/>
                <a:ea typeface="+mn-ea"/>
                <a:cs typeface="+mn-cs"/>
              </a:rPr>
              <a:t>within</a:t>
            </a:r>
            <a:r>
              <a:rPr lang="da-DK" sz="1200" kern="1200" dirty="0" smtClean="0">
                <a:solidFill>
                  <a:schemeClr val="tx1"/>
                </a:solidFill>
                <a:latin typeface="+mn-lt"/>
                <a:ea typeface="+mn-ea"/>
                <a:cs typeface="+mn-cs"/>
              </a:rPr>
              <a:t> the </a:t>
            </a:r>
            <a:r>
              <a:rPr lang="da-DK" sz="1200" kern="1200" dirty="0" err="1" smtClean="0">
                <a:solidFill>
                  <a:schemeClr val="tx1"/>
                </a:solidFill>
                <a:latin typeface="+mn-lt"/>
                <a:ea typeface="+mn-ea"/>
                <a:cs typeface="+mn-cs"/>
              </a:rPr>
              <a:t>coding</a:t>
            </a:r>
            <a:r>
              <a:rPr lang="da-DK" sz="1200" kern="1200" dirty="0" smtClean="0">
                <a:solidFill>
                  <a:schemeClr val="tx1"/>
                </a:solidFill>
                <a:latin typeface="+mn-lt"/>
                <a:ea typeface="+mn-ea"/>
                <a:cs typeface="+mn-cs"/>
              </a:rPr>
              <a:t> </a:t>
            </a:r>
          </a:p>
          <a:p>
            <a:r>
              <a:rPr lang="da-DK" sz="1200" kern="1200" dirty="0" smtClean="0">
                <a:solidFill>
                  <a:schemeClr val="tx1"/>
                </a:solidFill>
                <a:latin typeface="+mn-lt"/>
                <a:ea typeface="+mn-ea"/>
                <a:cs typeface="+mn-cs"/>
              </a:rPr>
              <a:t>gene </a:t>
            </a:r>
            <a:r>
              <a:rPr lang="da-DK" sz="1200" kern="1200" dirty="0" err="1" smtClean="0">
                <a:solidFill>
                  <a:schemeClr val="tx1"/>
                </a:solidFill>
                <a:latin typeface="+mn-lt"/>
                <a:ea typeface="+mn-ea"/>
                <a:cs typeface="+mn-cs"/>
              </a:rPr>
              <a:t>exons</a:t>
            </a:r>
            <a:r>
              <a:rPr lang="da-DK" sz="1200" kern="1200" dirty="0" smtClean="0">
                <a:solidFill>
                  <a:schemeClr val="tx1"/>
                </a:solidFill>
                <a:latin typeface="+mn-lt"/>
                <a:ea typeface="+mn-ea"/>
                <a:cs typeface="+mn-cs"/>
              </a:rPr>
              <a:t>.</a:t>
            </a:r>
          </a:p>
          <a:p>
            <a:r>
              <a:rPr lang="da-DK" sz="1200" kern="1200" dirty="0" smtClean="0">
                <a:solidFill>
                  <a:schemeClr val="tx1"/>
                </a:solidFill>
                <a:latin typeface="+mn-lt"/>
                <a:ea typeface="+mn-ea"/>
                <a:cs typeface="+mn-cs"/>
              </a:rPr>
              <a:t>Promoter-</a:t>
            </a:r>
            <a:r>
              <a:rPr lang="da-DK" sz="1200" kern="1200" dirty="0" err="1" smtClean="0">
                <a:solidFill>
                  <a:schemeClr val="tx1"/>
                </a:solidFill>
                <a:latin typeface="+mn-lt"/>
                <a:ea typeface="+mn-ea"/>
                <a:cs typeface="+mn-cs"/>
              </a:rPr>
              <a:t>associated</a:t>
            </a:r>
            <a:r>
              <a:rPr lang="da-DK" sz="1200" kern="1200" dirty="0" smtClean="0">
                <a:solidFill>
                  <a:schemeClr val="tx1"/>
                </a:solidFill>
                <a:latin typeface="+mn-lt"/>
                <a:ea typeface="+mn-ea"/>
                <a:cs typeface="+mn-cs"/>
              </a:rPr>
              <a:t> transcripts </a:t>
            </a:r>
            <a:r>
              <a:rPr lang="da-DK" sz="1200" kern="1200" dirty="0" err="1" smtClean="0">
                <a:solidFill>
                  <a:schemeClr val="tx1"/>
                </a:solidFill>
                <a:latin typeface="+mn-lt"/>
                <a:ea typeface="+mn-ea"/>
                <a:cs typeface="+mn-cs"/>
              </a:rPr>
              <a:t>were</a:t>
            </a:r>
            <a:r>
              <a:rPr lang="da-DK" sz="1200" kern="1200" dirty="0" smtClean="0">
                <a:solidFill>
                  <a:schemeClr val="tx1"/>
                </a:solidFill>
                <a:latin typeface="+mn-lt"/>
                <a:ea typeface="+mn-ea"/>
                <a:cs typeface="+mn-cs"/>
              </a:rPr>
              <a:t> </a:t>
            </a:r>
            <a:r>
              <a:rPr lang="da-DK" sz="1200" kern="1200" dirty="0" err="1" smtClean="0">
                <a:solidFill>
                  <a:schemeClr val="tx1"/>
                </a:solidFill>
                <a:latin typeface="+mn-lt"/>
                <a:ea typeface="+mn-ea"/>
                <a:cs typeface="+mn-cs"/>
              </a:rPr>
              <a:t>defined</a:t>
            </a:r>
            <a:r>
              <a:rPr lang="da-DK" sz="1200" kern="1200" dirty="0" smtClean="0">
                <a:solidFill>
                  <a:schemeClr val="tx1"/>
                </a:solidFill>
                <a:latin typeface="+mn-lt"/>
                <a:ea typeface="+mn-ea"/>
                <a:cs typeface="+mn-cs"/>
              </a:rPr>
              <a:t> as single </a:t>
            </a:r>
            <a:r>
              <a:rPr lang="da-DK" sz="1200" kern="1200" dirty="0" err="1" smtClean="0">
                <a:solidFill>
                  <a:schemeClr val="tx1"/>
                </a:solidFill>
                <a:latin typeface="+mn-lt"/>
                <a:ea typeface="+mn-ea"/>
                <a:cs typeface="+mn-cs"/>
              </a:rPr>
              <a:t>exon</a:t>
            </a:r>
            <a:r>
              <a:rPr lang="da-DK" sz="1200" kern="1200" dirty="0" smtClean="0">
                <a:solidFill>
                  <a:schemeClr val="tx1"/>
                </a:solidFill>
                <a:latin typeface="+mn-lt"/>
                <a:ea typeface="+mn-ea"/>
                <a:cs typeface="+mn-cs"/>
              </a:rPr>
              <a:t> transcripts </a:t>
            </a:r>
            <a:r>
              <a:rPr lang="da-DK" sz="1200" kern="1200" dirty="0" err="1" smtClean="0">
                <a:solidFill>
                  <a:schemeClr val="tx1"/>
                </a:solidFill>
                <a:latin typeface="+mn-lt"/>
                <a:ea typeface="+mn-ea"/>
                <a:cs typeface="+mn-cs"/>
              </a:rPr>
              <a:t>whose</a:t>
            </a:r>
            <a:r>
              <a:rPr lang="da-DK" sz="1200" kern="1200" dirty="0" smtClean="0">
                <a:solidFill>
                  <a:schemeClr val="tx1"/>
                </a:solidFill>
                <a:latin typeface="+mn-lt"/>
                <a:ea typeface="+mn-ea"/>
                <a:cs typeface="+mn-cs"/>
              </a:rPr>
              <a:t> </a:t>
            </a:r>
            <a:r>
              <a:rPr lang="da-DK" sz="1200" kern="1200" dirty="0" err="1" smtClean="0">
                <a:solidFill>
                  <a:schemeClr val="tx1"/>
                </a:solidFill>
                <a:latin typeface="+mn-lt"/>
                <a:ea typeface="+mn-ea"/>
                <a:cs typeface="+mn-cs"/>
              </a:rPr>
              <a:t>transcription</a:t>
            </a:r>
            <a:r>
              <a:rPr lang="da-DK" sz="1200" kern="1200" dirty="0" smtClean="0">
                <a:solidFill>
                  <a:schemeClr val="tx1"/>
                </a:solidFill>
                <a:latin typeface="+mn-lt"/>
                <a:ea typeface="+mn-ea"/>
                <a:cs typeface="+mn-cs"/>
              </a:rPr>
              <a:t> </a:t>
            </a:r>
            <a:r>
              <a:rPr lang="da-DK" sz="1200" kern="1200" dirty="0" err="1" smtClean="0">
                <a:solidFill>
                  <a:schemeClr val="tx1"/>
                </a:solidFill>
                <a:latin typeface="+mn-lt"/>
                <a:ea typeface="+mn-ea"/>
                <a:cs typeface="+mn-cs"/>
              </a:rPr>
              <a:t>was</a:t>
            </a:r>
            <a:r>
              <a:rPr lang="da-DK" sz="1200" kern="1200" dirty="0" smtClean="0">
                <a:solidFill>
                  <a:schemeClr val="tx1"/>
                </a:solidFill>
                <a:latin typeface="+mn-lt"/>
                <a:ea typeface="+mn-ea"/>
                <a:cs typeface="+mn-cs"/>
              </a:rPr>
              <a:t> </a:t>
            </a:r>
            <a:r>
              <a:rPr lang="da-DK" sz="1200" kern="1200" dirty="0" err="1" smtClean="0">
                <a:solidFill>
                  <a:schemeClr val="tx1"/>
                </a:solidFill>
                <a:latin typeface="+mn-lt"/>
                <a:ea typeface="+mn-ea"/>
                <a:cs typeface="+mn-cs"/>
              </a:rPr>
              <a:t>found</a:t>
            </a:r>
            <a:r>
              <a:rPr lang="da-DK" sz="1200" kern="1200" dirty="0" smtClean="0">
                <a:solidFill>
                  <a:schemeClr val="tx1"/>
                </a:solidFill>
                <a:latin typeface="+mn-lt"/>
                <a:ea typeface="+mn-ea"/>
                <a:cs typeface="+mn-cs"/>
              </a:rPr>
              <a:t> </a:t>
            </a:r>
            <a:r>
              <a:rPr lang="da-DK" sz="1200" kern="1200" dirty="0" err="1" smtClean="0">
                <a:solidFill>
                  <a:schemeClr val="tx1"/>
                </a:solidFill>
                <a:latin typeface="+mn-lt"/>
                <a:ea typeface="+mn-ea"/>
                <a:cs typeface="+mn-cs"/>
              </a:rPr>
              <a:t>within</a:t>
            </a:r>
            <a:r>
              <a:rPr lang="da-DK" sz="1200" kern="1200" dirty="0" smtClean="0">
                <a:solidFill>
                  <a:schemeClr val="tx1"/>
                </a:solidFill>
                <a:latin typeface="+mn-lt"/>
                <a:ea typeface="+mn-ea"/>
                <a:cs typeface="+mn-cs"/>
              </a:rPr>
              <a:t> </a:t>
            </a:r>
          </a:p>
          <a:p>
            <a:r>
              <a:rPr lang="da-DK" sz="1200" kern="1200" dirty="0" smtClean="0">
                <a:solidFill>
                  <a:schemeClr val="tx1"/>
                </a:solidFill>
                <a:latin typeface="+mn-lt"/>
                <a:ea typeface="+mn-ea"/>
                <a:cs typeface="+mn-cs"/>
              </a:rPr>
              <a:t>3kb </a:t>
            </a:r>
            <a:r>
              <a:rPr lang="da-DK" sz="1200" kern="1200" dirty="0" err="1" smtClean="0">
                <a:solidFill>
                  <a:schemeClr val="tx1"/>
                </a:solidFill>
                <a:latin typeface="+mn-lt"/>
                <a:ea typeface="+mn-ea"/>
                <a:cs typeface="+mn-cs"/>
              </a:rPr>
              <a:t>upstream</a:t>
            </a:r>
            <a:r>
              <a:rPr lang="da-DK" sz="1200" kern="1200" dirty="0" smtClean="0">
                <a:solidFill>
                  <a:schemeClr val="tx1"/>
                </a:solidFill>
                <a:latin typeface="+mn-lt"/>
                <a:ea typeface="+mn-ea"/>
                <a:cs typeface="+mn-cs"/>
              </a:rPr>
              <a:t> and 1kb </a:t>
            </a:r>
            <a:r>
              <a:rPr lang="da-DK" sz="1200" kern="1200" dirty="0" err="1" smtClean="0">
                <a:solidFill>
                  <a:schemeClr val="tx1"/>
                </a:solidFill>
                <a:latin typeface="+mn-lt"/>
                <a:ea typeface="+mn-ea"/>
                <a:cs typeface="+mn-cs"/>
              </a:rPr>
              <a:t>downstream</a:t>
            </a:r>
            <a:r>
              <a:rPr lang="da-DK" sz="1200" kern="1200" dirty="0" smtClean="0">
                <a:solidFill>
                  <a:schemeClr val="tx1"/>
                </a:solidFill>
                <a:latin typeface="+mn-lt"/>
                <a:ea typeface="+mn-ea"/>
                <a:cs typeface="+mn-cs"/>
              </a:rPr>
              <a:t> of </a:t>
            </a:r>
            <a:r>
              <a:rPr lang="da-DK" sz="1200" kern="1200" dirty="0" err="1" smtClean="0">
                <a:solidFill>
                  <a:schemeClr val="tx1"/>
                </a:solidFill>
                <a:latin typeface="+mn-lt"/>
                <a:ea typeface="+mn-ea"/>
                <a:cs typeface="+mn-cs"/>
              </a:rPr>
              <a:t>transcription</a:t>
            </a:r>
            <a:r>
              <a:rPr lang="da-DK" sz="1200" kern="1200" dirty="0" smtClean="0">
                <a:solidFill>
                  <a:schemeClr val="tx1"/>
                </a:solidFill>
                <a:latin typeface="+mn-lt"/>
                <a:ea typeface="+mn-ea"/>
                <a:cs typeface="+mn-cs"/>
              </a:rPr>
              <a:t> start sites on </a:t>
            </a:r>
            <a:r>
              <a:rPr lang="da-DK" sz="1200" kern="1200" dirty="0" err="1" smtClean="0">
                <a:solidFill>
                  <a:schemeClr val="tx1"/>
                </a:solidFill>
                <a:latin typeface="+mn-lt"/>
                <a:ea typeface="+mn-ea"/>
                <a:cs typeface="+mn-cs"/>
              </a:rPr>
              <a:t>either</a:t>
            </a:r>
            <a:r>
              <a:rPr lang="da-DK" sz="1200" kern="1200" dirty="0" smtClean="0">
                <a:solidFill>
                  <a:schemeClr val="tx1"/>
                </a:solidFill>
                <a:latin typeface="+mn-lt"/>
                <a:ea typeface="+mn-ea"/>
                <a:cs typeface="+mn-cs"/>
              </a:rPr>
              <a:t> strand. </a:t>
            </a:r>
          </a:p>
          <a:p>
            <a:r>
              <a:rPr lang="da-DK" sz="1200" kern="1200" dirty="0" smtClean="0">
                <a:solidFill>
                  <a:schemeClr val="tx1"/>
                </a:solidFill>
                <a:latin typeface="+mn-lt"/>
                <a:ea typeface="+mn-ea"/>
                <a:cs typeface="+mn-cs"/>
              </a:rPr>
              <a:t>Note 1: </a:t>
            </a:r>
            <a:r>
              <a:rPr lang="da-DK" sz="1200" kern="1200" dirty="0" err="1" smtClean="0">
                <a:solidFill>
                  <a:schemeClr val="tx1"/>
                </a:solidFill>
                <a:latin typeface="+mn-lt"/>
                <a:ea typeface="+mn-ea"/>
                <a:cs typeface="+mn-cs"/>
              </a:rPr>
              <a:t>Some</a:t>
            </a:r>
            <a:r>
              <a:rPr lang="da-DK" sz="1200" kern="1200" dirty="0" smtClean="0">
                <a:solidFill>
                  <a:schemeClr val="tx1"/>
                </a:solidFill>
                <a:latin typeface="+mn-lt"/>
                <a:ea typeface="+mn-ea"/>
                <a:cs typeface="+mn-cs"/>
              </a:rPr>
              <a:t> </a:t>
            </a:r>
            <a:r>
              <a:rPr lang="da-DK" sz="1200" kern="1200" dirty="0" err="1" smtClean="0">
                <a:solidFill>
                  <a:schemeClr val="tx1"/>
                </a:solidFill>
                <a:latin typeface="+mn-lt"/>
                <a:ea typeface="+mn-ea"/>
                <a:cs typeface="+mn-cs"/>
              </a:rPr>
              <a:t>lncRNA</a:t>
            </a:r>
            <a:r>
              <a:rPr lang="da-DK" sz="1200" kern="1200" dirty="0" smtClean="0">
                <a:solidFill>
                  <a:schemeClr val="tx1"/>
                </a:solidFill>
                <a:latin typeface="+mn-lt"/>
                <a:ea typeface="+mn-ea"/>
                <a:cs typeface="+mn-cs"/>
              </a:rPr>
              <a:t> </a:t>
            </a:r>
            <a:r>
              <a:rPr lang="da-DK" sz="1200" kern="1200" dirty="0" err="1" smtClean="0">
                <a:solidFill>
                  <a:schemeClr val="tx1"/>
                </a:solidFill>
                <a:latin typeface="+mn-lt"/>
                <a:ea typeface="+mn-ea"/>
                <a:cs typeface="+mn-cs"/>
              </a:rPr>
              <a:t>genomic</a:t>
            </a:r>
            <a:r>
              <a:rPr lang="da-DK" sz="1200" kern="1200" dirty="0" smtClean="0">
                <a:solidFill>
                  <a:schemeClr val="tx1"/>
                </a:solidFill>
                <a:latin typeface="+mn-lt"/>
                <a:ea typeface="+mn-ea"/>
                <a:cs typeface="+mn-cs"/>
              </a:rPr>
              <a:t> </a:t>
            </a:r>
            <a:r>
              <a:rPr lang="da-DK" sz="1200" kern="1200" dirty="0" err="1" smtClean="0">
                <a:solidFill>
                  <a:schemeClr val="tx1"/>
                </a:solidFill>
                <a:latin typeface="+mn-lt"/>
                <a:ea typeface="+mn-ea"/>
                <a:cs typeface="+mn-cs"/>
              </a:rPr>
              <a:t>categories</a:t>
            </a:r>
            <a:r>
              <a:rPr lang="da-DK" sz="1200" kern="1200" dirty="0" smtClean="0">
                <a:solidFill>
                  <a:schemeClr val="tx1"/>
                </a:solidFill>
                <a:latin typeface="+mn-lt"/>
                <a:ea typeface="+mn-ea"/>
                <a:cs typeface="+mn-cs"/>
              </a:rPr>
              <a:t> </a:t>
            </a:r>
            <a:r>
              <a:rPr lang="da-DK" sz="1200" kern="1200" dirty="0" err="1" smtClean="0">
                <a:solidFill>
                  <a:schemeClr val="tx1"/>
                </a:solidFill>
                <a:latin typeface="+mn-lt"/>
                <a:ea typeface="+mn-ea"/>
                <a:cs typeface="+mn-cs"/>
              </a:rPr>
              <a:t>are</a:t>
            </a:r>
            <a:r>
              <a:rPr lang="da-DK" sz="1200" kern="1200" dirty="0" smtClean="0">
                <a:solidFill>
                  <a:schemeClr val="tx1"/>
                </a:solidFill>
                <a:latin typeface="+mn-lt"/>
                <a:ea typeface="+mn-ea"/>
                <a:cs typeface="+mn-cs"/>
              </a:rPr>
              <a:t> </a:t>
            </a:r>
            <a:r>
              <a:rPr lang="da-DK" sz="1200" kern="1200" dirty="0" err="1" smtClean="0">
                <a:solidFill>
                  <a:schemeClr val="tx1"/>
                </a:solidFill>
                <a:latin typeface="+mn-lt"/>
                <a:ea typeface="+mn-ea"/>
                <a:cs typeface="+mn-cs"/>
              </a:rPr>
              <a:t>mutually</a:t>
            </a:r>
            <a:r>
              <a:rPr lang="da-DK" sz="1200" kern="1200" dirty="0" smtClean="0">
                <a:solidFill>
                  <a:schemeClr val="tx1"/>
                </a:solidFill>
                <a:latin typeface="+mn-lt"/>
                <a:ea typeface="+mn-ea"/>
                <a:cs typeface="+mn-cs"/>
              </a:rPr>
              <a:t> </a:t>
            </a:r>
            <a:r>
              <a:rPr lang="da-DK" sz="1200" kern="1200" dirty="0" err="1" smtClean="0">
                <a:solidFill>
                  <a:schemeClr val="tx1"/>
                </a:solidFill>
                <a:latin typeface="+mn-lt"/>
                <a:ea typeface="+mn-ea"/>
                <a:cs typeface="+mn-cs"/>
              </a:rPr>
              <a:t>exclusive</a:t>
            </a:r>
            <a:r>
              <a:rPr lang="da-DK" sz="1200" kern="1200" dirty="0" smtClean="0">
                <a:solidFill>
                  <a:schemeClr val="tx1"/>
                </a:solidFill>
                <a:latin typeface="+mn-lt"/>
                <a:ea typeface="+mn-ea"/>
                <a:cs typeface="+mn-cs"/>
              </a:rPr>
              <a:t> but </a:t>
            </a:r>
            <a:r>
              <a:rPr lang="da-DK" sz="1200" kern="1200" dirty="0" err="1" smtClean="0">
                <a:solidFill>
                  <a:schemeClr val="tx1"/>
                </a:solidFill>
                <a:latin typeface="+mn-lt"/>
                <a:ea typeface="+mn-ea"/>
                <a:cs typeface="+mn-cs"/>
              </a:rPr>
              <a:t>others</a:t>
            </a:r>
            <a:r>
              <a:rPr lang="da-DK" sz="1200" kern="1200" dirty="0" smtClean="0">
                <a:solidFill>
                  <a:schemeClr val="tx1"/>
                </a:solidFill>
                <a:latin typeface="+mn-lt"/>
                <a:ea typeface="+mn-ea"/>
                <a:cs typeface="+mn-cs"/>
              </a:rPr>
              <a:t> </a:t>
            </a:r>
            <a:r>
              <a:rPr lang="da-DK" sz="1200" kern="1200" dirty="0" err="1" smtClean="0">
                <a:solidFill>
                  <a:schemeClr val="tx1"/>
                </a:solidFill>
                <a:latin typeface="+mn-lt"/>
                <a:ea typeface="+mn-ea"/>
                <a:cs typeface="+mn-cs"/>
              </a:rPr>
              <a:t>are</a:t>
            </a:r>
            <a:r>
              <a:rPr lang="da-DK" sz="1200" kern="1200" dirty="0" smtClean="0">
                <a:solidFill>
                  <a:schemeClr val="tx1"/>
                </a:solidFill>
                <a:latin typeface="+mn-lt"/>
                <a:ea typeface="+mn-ea"/>
                <a:cs typeface="+mn-cs"/>
              </a:rPr>
              <a:t> not. </a:t>
            </a:r>
          </a:p>
          <a:p>
            <a:r>
              <a:rPr lang="da-DK" sz="1200" kern="1200" dirty="0" smtClean="0">
                <a:solidFill>
                  <a:schemeClr val="tx1"/>
                </a:solidFill>
                <a:latin typeface="+mn-lt"/>
                <a:ea typeface="+mn-ea"/>
                <a:cs typeface="+mn-cs"/>
              </a:rPr>
              <a:t>Note 2: </a:t>
            </a:r>
            <a:r>
              <a:rPr lang="da-DK" sz="1200" kern="1200" dirty="0" err="1" smtClean="0">
                <a:solidFill>
                  <a:schemeClr val="tx1"/>
                </a:solidFill>
                <a:latin typeface="+mn-lt"/>
                <a:ea typeface="+mn-ea"/>
                <a:cs typeface="+mn-cs"/>
              </a:rPr>
              <a:t>Some</a:t>
            </a:r>
            <a:r>
              <a:rPr lang="da-DK" sz="1200" kern="1200" dirty="0" smtClean="0">
                <a:solidFill>
                  <a:schemeClr val="tx1"/>
                </a:solidFill>
                <a:latin typeface="+mn-lt"/>
                <a:ea typeface="+mn-ea"/>
                <a:cs typeface="+mn-cs"/>
              </a:rPr>
              <a:t> </a:t>
            </a:r>
            <a:r>
              <a:rPr lang="da-DK" sz="1200" kern="1200" dirty="0" err="1" smtClean="0">
                <a:solidFill>
                  <a:schemeClr val="tx1"/>
                </a:solidFill>
                <a:latin typeface="+mn-lt"/>
                <a:ea typeface="+mn-ea"/>
                <a:cs typeface="+mn-cs"/>
              </a:rPr>
              <a:t>lncRNA</a:t>
            </a:r>
            <a:r>
              <a:rPr lang="da-DK" sz="1200" kern="1200" dirty="0" smtClean="0">
                <a:solidFill>
                  <a:schemeClr val="tx1"/>
                </a:solidFill>
                <a:latin typeface="+mn-lt"/>
                <a:ea typeface="+mn-ea"/>
                <a:cs typeface="+mn-cs"/>
              </a:rPr>
              <a:t> </a:t>
            </a:r>
            <a:r>
              <a:rPr lang="da-DK" sz="1200" kern="1200" dirty="0" err="1" smtClean="0">
                <a:solidFill>
                  <a:schemeClr val="tx1"/>
                </a:solidFill>
                <a:latin typeface="+mn-lt"/>
                <a:ea typeface="+mn-ea"/>
                <a:cs typeface="+mn-cs"/>
              </a:rPr>
              <a:t>genomic</a:t>
            </a:r>
            <a:r>
              <a:rPr lang="da-DK" sz="1200" kern="1200" dirty="0" smtClean="0">
                <a:solidFill>
                  <a:schemeClr val="tx1"/>
                </a:solidFill>
                <a:latin typeface="+mn-lt"/>
                <a:ea typeface="+mn-ea"/>
                <a:cs typeface="+mn-cs"/>
              </a:rPr>
              <a:t> </a:t>
            </a:r>
            <a:r>
              <a:rPr lang="da-DK" sz="1200" kern="1200" dirty="0" err="1" smtClean="0">
                <a:solidFill>
                  <a:schemeClr val="tx1"/>
                </a:solidFill>
                <a:latin typeface="+mn-lt"/>
                <a:ea typeface="+mn-ea"/>
                <a:cs typeface="+mn-cs"/>
              </a:rPr>
              <a:t>categories</a:t>
            </a:r>
            <a:r>
              <a:rPr lang="da-DK" sz="1200" kern="1200" dirty="0" smtClean="0">
                <a:solidFill>
                  <a:schemeClr val="tx1"/>
                </a:solidFill>
                <a:latin typeface="+mn-lt"/>
                <a:ea typeface="+mn-ea"/>
                <a:cs typeface="+mn-cs"/>
              </a:rPr>
              <a:t> </a:t>
            </a:r>
            <a:r>
              <a:rPr lang="da-DK" sz="1200" kern="1200" dirty="0" err="1" smtClean="0">
                <a:solidFill>
                  <a:schemeClr val="tx1"/>
                </a:solidFill>
                <a:latin typeface="+mn-lt"/>
                <a:ea typeface="+mn-ea"/>
                <a:cs typeface="+mn-cs"/>
              </a:rPr>
              <a:t>are</a:t>
            </a:r>
            <a:r>
              <a:rPr lang="da-DK" sz="1200" kern="1200" dirty="0" smtClean="0">
                <a:solidFill>
                  <a:schemeClr val="tx1"/>
                </a:solidFill>
                <a:latin typeface="+mn-lt"/>
                <a:ea typeface="+mn-ea"/>
                <a:cs typeface="+mn-cs"/>
              </a:rPr>
              <a:t> </a:t>
            </a:r>
            <a:r>
              <a:rPr lang="da-DK" sz="1200" kern="1200" dirty="0" err="1" smtClean="0">
                <a:solidFill>
                  <a:schemeClr val="tx1"/>
                </a:solidFill>
                <a:latin typeface="+mn-lt"/>
                <a:ea typeface="+mn-ea"/>
                <a:cs typeface="+mn-cs"/>
              </a:rPr>
              <a:t>defined</a:t>
            </a:r>
            <a:r>
              <a:rPr lang="da-DK" sz="1200" kern="1200" dirty="0" smtClean="0">
                <a:solidFill>
                  <a:schemeClr val="tx1"/>
                </a:solidFill>
                <a:latin typeface="+mn-lt"/>
                <a:ea typeface="+mn-ea"/>
                <a:cs typeface="+mn-cs"/>
              </a:rPr>
              <a:t> by the distance from a protein </a:t>
            </a:r>
            <a:r>
              <a:rPr lang="da-DK" sz="1200" kern="1200" dirty="0" err="1" smtClean="0">
                <a:solidFill>
                  <a:schemeClr val="tx1"/>
                </a:solidFill>
                <a:latin typeface="+mn-lt"/>
                <a:ea typeface="+mn-ea"/>
                <a:cs typeface="+mn-cs"/>
              </a:rPr>
              <a:t>coding</a:t>
            </a:r>
            <a:r>
              <a:rPr lang="da-DK" sz="1200" kern="1200" dirty="0" smtClean="0">
                <a:solidFill>
                  <a:schemeClr val="tx1"/>
                </a:solidFill>
                <a:latin typeface="+mn-lt"/>
                <a:ea typeface="+mn-ea"/>
                <a:cs typeface="+mn-cs"/>
              </a:rPr>
              <a:t> gene (</a:t>
            </a:r>
            <a:r>
              <a:rPr lang="da-DK" sz="1200" kern="1200" dirty="0" err="1" smtClean="0">
                <a:solidFill>
                  <a:schemeClr val="tx1"/>
                </a:solidFill>
                <a:latin typeface="+mn-lt"/>
                <a:ea typeface="+mn-ea"/>
                <a:cs typeface="+mn-cs"/>
              </a:rPr>
              <a:t>intergenic</a:t>
            </a:r>
            <a:r>
              <a:rPr lang="da-DK" sz="1200" kern="1200" dirty="0" smtClean="0">
                <a:solidFill>
                  <a:schemeClr val="tx1"/>
                </a:solidFill>
                <a:latin typeface="+mn-lt"/>
                <a:ea typeface="+mn-ea"/>
                <a:cs typeface="+mn-cs"/>
              </a:rPr>
              <a:t>, </a:t>
            </a:r>
          </a:p>
          <a:p>
            <a:r>
              <a:rPr lang="da-DK" sz="1200" kern="1200" dirty="0" err="1" smtClean="0">
                <a:solidFill>
                  <a:schemeClr val="tx1"/>
                </a:solidFill>
                <a:latin typeface="+mn-lt"/>
                <a:ea typeface="+mn-ea"/>
                <a:cs typeface="+mn-cs"/>
              </a:rPr>
              <a:t>uaRNA</a:t>
            </a:r>
            <a:r>
              <a:rPr lang="da-DK" sz="1200" kern="1200" dirty="0" smtClean="0">
                <a:solidFill>
                  <a:schemeClr val="tx1"/>
                </a:solidFill>
                <a:latin typeface="+mn-lt"/>
                <a:ea typeface="+mn-ea"/>
                <a:cs typeface="+mn-cs"/>
              </a:rPr>
              <a:t>, </a:t>
            </a:r>
            <a:r>
              <a:rPr lang="da-DK" sz="1200" kern="1200" dirty="0" err="1" smtClean="0">
                <a:solidFill>
                  <a:schemeClr val="tx1"/>
                </a:solidFill>
                <a:latin typeface="+mn-lt"/>
                <a:ea typeface="+mn-ea"/>
                <a:cs typeface="+mn-cs"/>
              </a:rPr>
              <a:t>intronic</a:t>
            </a:r>
            <a:r>
              <a:rPr lang="da-DK" sz="1200" kern="1200" dirty="0" smtClean="0">
                <a:solidFill>
                  <a:schemeClr val="tx1"/>
                </a:solidFill>
                <a:latin typeface="+mn-lt"/>
                <a:ea typeface="+mn-ea"/>
                <a:cs typeface="+mn-cs"/>
              </a:rPr>
              <a:t>) </a:t>
            </a:r>
            <a:r>
              <a:rPr lang="da-DK" sz="1200" kern="1200" dirty="0" err="1" smtClean="0">
                <a:solidFill>
                  <a:schemeClr val="tx1"/>
                </a:solidFill>
                <a:latin typeface="+mn-lt"/>
                <a:ea typeface="+mn-ea"/>
                <a:cs typeface="+mn-cs"/>
              </a:rPr>
              <a:t>while</a:t>
            </a:r>
            <a:r>
              <a:rPr lang="da-DK" sz="1200" kern="1200" dirty="0" smtClean="0">
                <a:solidFill>
                  <a:schemeClr val="tx1"/>
                </a:solidFill>
                <a:latin typeface="+mn-lt"/>
                <a:ea typeface="+mn-ea"/>
                <a:cs typeface="+mn-cs"/>
              </a:rPr>
              <a:t> </a:t>
            </a:r>
            <a:r>
              <a:rPr lang="da-DK" sz="1200" kern="1200" dirty="0" err="1" smtClean="0">
                <a:solidFill>
                  <a:schemeClr val="tx1"/>
                </a:solidFill>
                <a:latin typeface="+mn-lt"/>
                <a:ea typeface="+mn-ea"/>
                <a:cs typeface="+mn-cs"/>
              </a:rPr>
              <a:t>others</a:t>
            </a:r>
            <a:r>
              <a:rPr lang="da-DK" sz="1200" kern="1200" dirty="0" smtClean="0">
                <a:solidFill>
                  <a:schemeClr val="tx1"/>
                </a:solidFill>
                <a:latin typeface="+mn-lt"/>
                <a:ea typeface="+mn-ea"/>
                <a:cs typeface="+mn-cs"/>
              </a:rPr>
              <a:t> </a:t>
            </a:r>
            <a:r>
              <a:rPr lang="da-DK" sz="1200" kern="1200" dirty="0" err="1" smtClean="0">
                <a:solidFill>
                  <a:schemeClr val="tx1"/>
                </a:solidFill>
                <a:latin typeface="+mn-lt"/>
                <a:ea typeface="+mn-ea"/>
                <a:cs typeface="+mn-cs"/>
              </a:rPr>
              <a:t>use</a:t>
            </a:r>
            <a:r>
              <a:rPr lang="da-DK" sz="1200" kern="1200" dirty="0" smtClean="0">
                <a:solidFill>
                  <a:schemeClr val="tx1"/>
                </a:solidFill>
                <a:latin typeface="+mn-lt"/>
                <a:ea typeface="+mn-ea"/>
                <a:cs typeface="+mn-cs"/>
              </a:rPr>
              <a:t> the distance from </a:t>
            </a:r>
            <a:r>
              <a:rPr lang="da-DK" sz="1200" kern="1200" dirty="0" err="1" smtClean="0">
                <a:solidFill>
                  <a:schemeClr val="tx1"/>
                </a:solidFill>
                <a:latin typeface="+mn-lt"/>
                <a:ea typeface="+mn-ea"/>
                <a:cs typeface="+mn-cs"/>
              </a:rPr>
              <a:t>any</a:t>
            </a:r>
            <a:r>
              <a:rPr lang="da-DK" sz="1200" kern="1200" dirty="0" smtClean="0">
                <a:solidFill>
                  <a:schemeClr val="tx1"/>
                </a:solidFill>
                <a:latin typeface="+mn-lt"/>
                <a:ea typeface="+mn-ea"/>
                <a:cs typeface="+mn-cs"/>
              </a:rPr>
              <a:t> </a:t>
            </a:r>
            <a:r>
              <a:rPr lang="da-DK" sz="1200" kern="1200" dirty="0" err="1" smtClean="0">
                <a:solidFill>
                  <a:schemeClr val="tx1"/>
                </a:solidFill>
                <a:latin typeface="+mn-lt"/>
                <a:ea typeface="+mn-ea"/>
                <a:cs typeface="+mn-cs"/>
              </a:rPr>
              <a:t>known</a:t>
            </a:r>
            <a:r>
              <a:rPr lang="da-DK" sz="1200" kern="1200" dirty="0" smtClean="0">
                <a:solidFill>
                  <a:schemeClr val="tx1"/>
                </a:solidFill>
                <a:latin typeface="+mn-lt"/>
                <a:ea typeface="+mn-ea"/>
                <a:cs typeface="+mn-cs"/>
              </a:rPr>
              <a:t> transcript (</a:t>
            </a:r>
            <a:r>
              <a:rPr lang="da-DK" sz="1200" kern="1200" dirty="0" err="1" smtClean="0">
                <a:solidFill>
                  <a:schemeClr val="tx1"/>
                </a:solidFill>
                <a:latin typeface="+mn-lt"/>
                <a:ea typeface="+mn-ea"/>
                <a:cs typeface="+mn-cs"/>
              </a:rPr>
              <a:t>bidirectional</a:t>
            </a:r>
            <a:r>
              <a:rPr lang="da-DK" sz="1200" kern="1200" dirty="0" smtClean="0">
                <a:solidFill>
                  <a:schemeClr val="tx1"/>
                </a:solidFill>
                <a:latin typeface="+mn-lt"/>
                <a:ea typeface="+mn-ea"/>
                <a:cs typeface="+mn-cs"/>
              </a:rPr>
              <a:t>, cis-</a:t>
            </a:r>
            <a:r>
              <a:rPr lang="da-DK" sz="1200" kern="1200" dirty="0" err="1" smtClean="0">
                <a:solidFill>
                  <a:schemeClr val="tx1"/>
                </a:solidFill>
                <a:latin typeface="+mn-lt"/>
                <a:ea typeface="+mn-ea"/>
                <a:cs typeface="+mn-cs"/>
              </a:rPr>
              <a:t>antisense</a:t>
            </a:r>
            <a:r>
              <a:rPr lang="da-DK" sz="1200" kern="1200" dirty="0" smtClean="0">
                <a:solidFill>
                  <a:schemeClr val="tx1"/>
                </a:solidFill>
                <a:latin typeface="+mn-lt"/>
                <a:ea typeface="+mn-ea"/>
                <a:cs typeface="+mn-cs"/>
              </a:rPr>
              <a:t>, </a:t>
            </a:r>
          </a:p>
          <a:p>
            <a:r>
              <a:rPr lang="da-DK" sz="1200" kern="1200" dirty="0" smtClean="0">
                <a:solidFill>
                  <a:schemeClr val="tx1"/>
                </a:solidFill>
                <a:latin typeface="+mn-lt"/>
                <a:ea typeface="+mn-ea"/>
                <a:cs typeface="+mn-cs"/>
              </a:rPr>
              <a:t>promoter-</a:t>
            </a:r>
            <a:r>
              <a:rPr lang="da-DK" sz="1200" kern="1200" dirty="0" err="1" smtClean="0">
                <a:solidFill>
                  <a:schemeClr val="tx1"/>
                </a:solidFill>
                <a:latin typeface="+mn-lt"/>
                <a:ea typeface="+mn-ea"/>
                <a:cs typeface="+mn-cs"/>
              </a:rPr>
              <a:t>associated</a:t>
            </a:r>
            <a:r>
              <a:rPr lang="da-DK" sz="1200" kern="1200" dirty="0" smtClean="0">
                <a:solidFill>
                  <a:schemeClr val="tx1"/>
                </a:solidFill>
                <a:latin typeface="+mn-lt"/>
                <a:ea typeface="+mn-ea"/>
                <a:cs typeface="+mn-cs"/>
              </a:rPr>
              <a:t>)</a:t>
            </a:r>
          </a:p>
          <a:p>
            <a:r>
              <a:rPr lang="da-DK" sz="1200" kern="1200" dirty="0" err="1" smtClean="0">
                <a:solidFill>
                  <a:schemeClr val="tx1"/>
                </a:solidFill>
                <a:latin typeface="+mn-lt"/>
                <a:ea typeface="+mn-ea"/>
                <a:cs typeface="+mn-cs"/>
              </a:rPr>
              <a:t>Mercer</a:t>
            </a:r>
            <a:r>
              <a:rPr lang="da-DK" sz="1200" kern="1200" dirty="0" smtClean="0">
                <a:solidFill>
                  <a:schemeClr val="tx1"/>
                </a:solidFill>
                <a:latin typeface="+mn-lt"/>
                <a:ea typeface="+mn-ea"/>
                <a:cs typeface="+mn-cs"/>
              </a:rPr>
              <a:t> TR, Wilhelm D, </a:t>
            </a:r>
            <a:r>
              <a:rPr lang="da-DK" sz="1200" kern="1200" dirty="0" err="1" smtClean="0">
                <a:solidFill>
                  <a:schemeClr val="tx1"/>
                </a:solidFill>
                <a:latin typeface="+mn-lt"/>
                <a:ea typeface="+mn-ea"/>
                <a:cs typeface="+mn-cs"/>
              </a:rPr>
              <a:t>Dinger</a:t>
            </a:r>
            <a:r>
              <a:rPr lang="da-DK" sz="1200" kern="1200" dirty="0" smtClean="0">
                <a:solidFill>
                  <a:schemeClr val="tx1"/>
                </a:solidFill>
                <a:latin typeface="+mn-lt"/>
                <a:ea typeface="+mn-ea"/>
                <a:cs typeface="+mn-cs"/>
              </a:rPr>
              <a:t> ME, </a:t>
            </a:r>
            <a:r>
              <a:rPr lang="da-DK" sz="1200" kern="1200" dirty="0" err="1" smtClean="0">
                <a:solidFill>
                  <a:schemeClr val="tx1"/>
                </a:solidFill>
                <a:latin typeface="+mn-lt"/>
                <a:ea typeface="+mn-ea"/>
                <a:cs typeface="+mn-cs"/>
              </a:rPr>
              <a:t>Solda</a:t>
            </a:r>
            <a:r>
              <a:rPr lang="da-DK" sz="1200" kern="1200" dirty="0" smtClean="0">
                <a:solidFill>
                  <a:schemeClr val="tx1"/>
                </a:solidFill>
                <a:latin typeface="+mn-lt"/>
                <a:ea typeface="+mn-ea"/>
                <a:cs typeface="+mn-cs"/>
              </a:rPr>
              <a:t> G, </a:t>
            </a:r>
            <a:r>
              <a:rPr lang="da-DK" sz="1200" kern="1200" dirty="0" err="1" smtClean="0">
                <a:solidFill>
                  <a:schemeClr val="tx1"/>
                </a:solidFill>
                <a:latin typeface="+mn-lt"/>
                <a:ea typeface="+mn-ea"/>
                <a:cs typeface="+mn-cs"/>
              </a:rPr>
              <a:t>Korbie</a:t>
            </a:r>
            <a:r>
              <a:rPr lang="da-DK" sz="1200" kern="1200" dirty="0" smtClean="0">
                <a:solidFill>
                  <a:schemeClr val="tx1"/>
                </a:solidFill>
                <a:latin typeface="+mn-lt"/>
                <a:ea typeface="+mn-ea"/>
                <a:cs typeface="+mn-cs"/>
              </a:rPr>
              <a:t> DJ, </a:t>
            </a:r>
            <a:r>
              <a:rPr lang="da-DK" sz="1200" kern="1200" dirty="0" err="1" smtClean="0">
                <a:solidFill>
                  <a:schemeClr val="tx1"/>
                </a:solidFill>
                <a:latin typeface="+mn-lt"/>
                <a:ea typeface="+mn-ea"/>
                <a:cs typeface="+mn-cs"/>
              </a:rPr>
              <a:t>Glazov</a:t>
            </a:r>
            <a:r>
              <a:rPr lang="da-DK" sz="1200" kern="1200" dirty="0" smtClean="0">
                <a:solidFill>
                  <a:schemeClr val="tx1"/>
                </a:solidFill>
                <a:latin typeface="+mn-lt"/>
                <a:ea typeface="+mn-ea"/>
                <a:cs typeface="+mn-cs"/>
              </a:rPr>
              <a:t> EA, Truong V, </a:t>
            </a:r>
            <a:r>
              <a:rPr lang="da-DK" sz="1200" kern="1200" dirty="0" err="1" smtClean="0">
                <a:solidFill>
                  <a:schemeClr val="tx1"/>
                </a:solidFill>
                <a:latin typeface="+mn-lt"/>
                <a:ea typeface="+mn-ea"/>
                <a:cs typeface="+mn-cs"/>
              </a:rPr>
              <a:t>Schwenke</a:t>
            </a:r>
            <a:r>
              <a:rPr lang="da-DK" sz="1200" kern="1200" dirty="0" smtClean="0">
                <a:solidFill>
                  <a:schemeClr val="tx1"/>
                </a:solidFill>
                <a:latin typeface="+mn-lt"/>
                <a:ea typeface="+mn-ea"/>
                <a:cs typeface="+mn-cs"/>
              </a:rPr>
              <a:t> M, Simons C, </a:t>
            </a:r>
            <a:r>
              <a:rPr lang="da-DK" sz="1200" kern="1200" dirty="0" err="1" smtClean="0">
                <a:solidFill>
                  <a:schemeClr val="tx1"/>
                </a:solidFill>
                <a:latin typeface="+mn-lt"/>
                <a:ea typeface="+mn-ea"/>
                <a:cs typeface="+mn-cs"/>
              </a:rPr>
              <a:t>Matthaei</a:t>
            </a:r>
            <a:r>
              <a:rPr lang="da-DK" sz="1200" kern="1200" dirty="0" smtClean="0">
                <a:solidFill>
                  <a:schemeClr val="tx1"/>
                </a:solidFill>
                <a:latin typeface="+mn-lt"/>
                <a:ea typeface="+mn-ea"/>
                <a:cs typeface="+mn-cs"/>
              </a:rPr>
              <a:t> KI et al. </a:t>
            </a:r>
          </a:p>
          <a:p>
            <a:r>
              <a:rPr lang="da-DK" sz="1200" kern="1200" dirty="0" smtClean="0">
                <a:solidFill>
                  <a:schemeClr val="tx1"/>
                </a:solidFill>
                <a:latin typeface="+mn-lt"/>
                <a:ea typeface="+mn-ea"/>
                <a:cs typeface="+mn-cs"/>
              </a:rPr>
              <a:t>2011. Expression of </a:t>
            </a:r>
            <a:r>
              <a:rPr lang="da-DK" sz="1200" kern="1200" dirty="0" err="1" smtClean="0">
                <a:solidFill>
                  <a:schemeClr val="tx1"/>
                </a:solidFill>
                <a:latin typeface="+mn-lt"/>
                <a:ea typeface="+mn-ea"/>
                <a:cs typeface="+mn-cs"/>
              </a:rPr>
              <a:t>distinct</a:t>
            </a:r>
            <a:r>
              <a:rPr lang="da-DK" sz="1200" kern="1200" dirty="0" smtClean="0">
                <a:solidFill>
                  <a:schemeClr val="tx1"/>
                </a:solidFill>
                <a:latin typeface="+mn-lt"/>
                <a:ea typeface="+mn-ea"/>
                <a:cs typeface="+mn-cs"/>
              </a:rPr>
              <a:t> </a:t>
            </a:r>
            <a:r>
              <a:rPr lang="da-DK" sz="1200" kern="1200" dirty="0" err="1" smtClean="0">
                <a:solidFill>
                  <a:schemeClr val="tx1"/>
                </a:solidFill>
                <a:latin typeface="+mn-lt"/>
                <a:ea typeface="+mn-ea"/>
                <a:cs typeface="+mn-cs"/>
              </a:rPr>
              <a:t>RNAs</a:t>
            </a:r>
            <a:r>
              <a:rPr lang="da-DK" sz="1200" kern="1200" dirty="0" smtClean="0">
                <a:solidFill>
                  <a:schemeClr val="tx1"/>
                </a:solidFill>
                <a:latin typeface="+mn-lt"/>
                <a:ea typeface="+mn-ea"/>
                <a:cs typeface="+mn-cs"/>
              </a:rPr>
              <a:t> from 3' </a:t>
            </a:r>
            <a:r>
              <a:rPr lang="da-DK" sz="1200" kern="1200" dirty="0" err="1" smtClean="0">
                <a:solidFill>
                  <a:schemeClr val="tx1"/>
                </a:solidFill>
                <a:latin typeface="+mn-lt"/>
                <a:ea typeface="+mn-ea"/>
                <a:cs typeface="+mn-cs"/>
              </a:rPr>
              <a:t>untranslated</a:t>
            </a:r>
            <a:r>
              <a:rPr lang="da-DK" sz="1200" kern="1200" dirty="0" smtClean="0">
                <a:solidFill>
                  <a:schemeClr val="tx1"/>
                </a:solidFill>
                <a:latin typeface="+mn-lt"/>
                <a:ea typeface="+mn-ea"/>
                <a:cs typeface="+mn-cs"/>
              </a:rPr>
              <a:t> regions. </a:t>
            </a:r>
            <a:r>
              <a:rPr lang="da-DK" sz="1200" kern="1200" dirty="0" err="1" smtClean="0">
                <a:solidFill>
                  <a:schemeClr val="tx1"/>
                </a:solidFill>
                <a:latin typeface="+mn-lt"/>
                <a:ea typeface="+mn-ea"/>
                <a:cs typeface="+mn-cs"/>
              </a:rPr>
              <a:t>Nucleic</a:t>
            </a:r>
            <a:r>
              <a:rPr lang="da-DK" sz="1200" kern="1200" dirty="0" smtClean="0">
                <a:solidFill>
                  <a:schemeClr val="tx1"/>
                </a:solidFill>
                <a:latin typeface="+mn-lt"/>
                <a:ea typeface="+mn-ea"/>
                <a:cs typeface="+mn-cs"/>
              </a:rPr>
              <a:t> </a:t>
            </a:r>
            <a:r>
              <a:rPr lang="da-DK" sz="1200" kern="1200" dirty="0" err="1" smtClean="0">
                <a:solidFill>
                  <a:schemeClr val="tx1"/>
                </a:solidFill>
                <a:latin typeface="+mn-lt"/>
                <a:ea typeface="+mn-ea"/>
                <a:cs typeface="+mn-cs"/>
              </a:rPr>
              <a:t>Acids</a:t>
            </a:r>
            <a:r>
              <a:rPr lang="da-DK" sz="1200" kern="1200" dirty="0" smtClean="0">
                <a:solidFill>
                  <a:schemeClr val="tx1"/>
                </a:solidFill>
                <a:latin typeface="+mn-lt"/>
                <a:ea typeface="+mn-ea"/>
                <a:cs typeface="+mn-cs"/>
              </a:rPr>
              <a:t> Res 39: 2393-2403.</a:t>
            </a:r>
          </a:p>
          <a:p>
            <a:r>
              <a:rPr lang="da-DK" sz="1200" kern="1200" dirty="0" err="1" smtClean="0">
                <a:solidFill>
                  <a:schemeClr val="tx1"/>
                </a:solidFill>
                <a:latin typeface="+mn-lt"/>
                <a:ea typeface="+mn-ea"/>
                <a:cs typeface="+mn-cs"/>
              </a:rPr>
              <a:t>Moucadel</a:t>
            </a:r>
            <a:r>
              <a:rPr lang="da-DK" sz="1200" kern="1200" dirty="0" smtClean="0">
                <a:solidFill>
                  <a:schemeClr val="tx1"/>
                </a:solidFill>
                <a:latin typeface="+mn-lt"/>
                <a:ea typeface="+mn-ea"/>
                <a:cs typeface="+mn-cs"/>
              </a:rPr>
              <a:t> V, </a:t>
            </a:r>
            <a:r>
              <a:rPr lang="da-DK" sz="1200" kern="1200" dirty="0" err="1" smtClean="0">
                <a:solidFill>
                  <a:schemeClr val="tx1"/>
                </a:solidFill>
                <a:latin typeface="+mn-lt"/>
                <a:ea typeface="+mn-ea"/>
                <a:cs typeface="+mn-cs"/>
              </a:rPr>
              <a:t>Lopez</a:t>
            </a:r>
            <a:r>
              <a:rPr lang="da-DK" sz="1200" kern="1200" dirty="0" smtClean="0">
                <a:solidFill>
                  <a:schemeClr val="tx1"/>
                </a:solidFill>
                <a:latin typeface="+mn-lt"/>
                <a:ea typeface="+mn-ea"/>
                <a:cs typeface="+mn-cs"/>
              </a:rPr>
              <a:t> F, Ara T, </a:t>
            </a:r>
            <a:r>
              <a:rPr lang="da-DK" sz="1200" kern="1200" dirty="0" err="1" smtClean="0">
                <a:solidFill>
                  <a:schemeClr val="tx1"/>
                </a:solidFill>
                <a:latin typeface="+mn-lt"/>
                <a:ea typeface="+mn-ea"/>
                <a:cs typeface="+mn-cs"/>
              </a:rPr>
              <a:t>Benech</a:t>
            </a:r>
            <a:r>
              <a:rPr lang="da-DK" sz="1200" kern="1200" dirty="0" smtClean="0">
                <a:solidFill>
                  <a:schemeClr val="tx1"/>
                </a:solidFill>
                <a:latin typeface="+mn-lt"/>
                <a:ea typeface="+mn-ea"/>
                <a:cs typeface="+mn-cs"/>
              </a:rPr>
              <a:t> P, </a:t>
            </a:r>
            <a:r>
              <a:rPr lang="da-DK" sz="1200" kern="1200" dirty="0" err="1" smtClean="0">
                <a:solidFill>
                  <a:schemeClr val="tx1"/>
                </a:solidFill>
                <a:latin typeface="+mn-lt"/>
                <a:ea typeface="+mn-ea"/>
                <a:cs typeface="+mn-cs"/>
              </a:rPr>
              <a:t>Gautheret</a:t>
            </a:r>
            <a:r>
              <a:rPr lang="da-DK" sz="1200" kern="1200" dirty="0" smtClean="0">
                <a:solidFill>
                  <a:schemeClr val="tx1"/>
                </a:solidFill>
                <a:latin typeface="+mn-lt"/>
                <a:ea typeface="+mn-ea"/>
                <a:cs typeface="+mn-cs"/>
              </a:rPr>
              <a:t> D. 2007. Beyond the 3' end: </a:t>
            </a:r>
            <a:r>
              <a:rPr lang="da-DK" sz="1200" kern="1200" dirty="0" err="1" smtClean="0">
                <a:solidFill>
                  <a:schemeClr val="tx1"/>
                </a:solidFill>
                <a:latin typeface="+mn-lt"/>
                <a:ea typeface="+mn-ea"/>
                <a:cs typeface="+mn-cs"/>
              </a:rPr>
              <a:t>experimental</a:t>
            </a:r>
            <a:r>
              <a:rPr lang="da-DK" sz="1200" kern="1200" dirty="0" smtClean="0">
                <a:solidFill>
                  <a:schemeClr val="tx1"/>
                </a:solidFill>
                <a:latin typeface="+mn-lt"/>
                <a:ea typeface="+mn-ea"/>
                <a:cs typeface="+mn-cs"/>
              </a:rPr>
              <a:t> </a:t>
            </a:r>
            <a:r>
              <a:rPr lang="da-DK" sz="1200" kern="1200" dirty="0" err="1" smtClean="0">
                <a:solidFill>
                  <a:schemeClr val="tx1"/>
                </a:solidFill>
                <a:latin typeface="+mn-lt"/>
                <a:ea typeface="+mn-ea"/>
                <a:cs typeface="+mn-cs"/>
              </a:rPr>
              <a:t>validation</a:t>
            </a:r>
            <a:r>
              <a:rPr lang="da-DK" sz="1200" kern="1200" dirty="0" smtClean="0">
                <a:solidFill>
                  <a:schemeClr val="tx1"/>
                </a:solidFill>
                <a:latin typeface="+mn-lt"/>
                <a:ea typeface="+mn-ea"/>
                <a:cs typeface="+mn-cs"/>
              </a:rPr>
              <a:t> of </a:t>
            </a:r>
            <a:r>
              <a:rPr lang="da-DK" sz="1200" kern="1200" dirty="0" err="1" smtClean="0">
                <a:solidFill>
                  <a:schemeClr val="tx1"/>
                </a:solidFill>
                <a:latin typeface="+mn-lt"/>
                <a:ea typeface="+mn-ea"/>
                <a:cs typeface="+mn-cs"/>
              </a:rPr>
              <a:t>extended</a:t>
            </a:r>
            <a:r>
              <a:rPr lang="da-DK" sz="1200" kern="1200" dirty="0" smtClean="0">
                <a:solidFill>
                  <a:schemeClr val="tx1"/>
                </a:solidFill>
                <a:latin typeface="+mn-lt"/>
                <a:ea typeface="+mn-ea"/>
                <a:cs typeface="+mn-cs"/>
              </a:rPr>
              <a:t> </a:t>
            </a:r>
          </a:p>
          <a:p>
            <a:r>
              <a:rPr lang="da-DK" sz="1200" kern="1200" dirty="0" smtClean="0">
                <a:solidFill>
                  <a:schemeClr val="tx1"/>
                </a:solidFill>
                <a:latin typeface="+mn-lt"/>
                <a:ea typeface="+mn-ea"/>
                <a:cs typeface="+mn-cs"/>
              </a:rPr>
              <a:t>transcript </a:t>
            </a:r>
            <a:r>
              <a:rPr lang="da-DK" sz="1200" kern="1200" dirty="0" err="1" smtClean="0">
                <a:solidFill>
                  <a:schemeClr val="tx1"/>
                </a:solidFill>
                <a:latin typeface="+mn-lt"/>
                <a:ea typeface="+mn-ea"/>
                <a:cs typeface="+mn-cs"/>
              </a:rPr>
              <a:t>isoforms</a:t>
            </a:r>
            <a:r>
              <a:rPr lang="da-DK" sz="1200" kern="1200" dirty="0" smtClean="0">
                <a:solidFill>
                  <a:schemeClr val="tx1"/>
                </a:solidFill>
                <a:latin typeface="+mn-lt"/>
                <a:ea typeface="+mn-ea"/>
                <a:cs typeface="+mn-cs"/>
              </a:rPr>
              <a:t>. </a:t>
            </a:r>
            <a:r>
              <a:rPr lang="da-DK" sz="1200" kern="1200" dirty="0" err="1" smtClean="0">
                <a:solidFill>
                  <a:schemeClr val="tx1"/>
                </a:solidFill>
                <a:latin typeface="+mn-lt"/>
                <a:ea typeface="+mn-ea"/>
                <a:cs typeface="+mn-cs"/>
              </a:rPr>
              <a:t>Nucleic</a:t>
            </a:r>
            <a:r>
              <a:rPr lang="da-DK" sz="1200" kern="1200" dirty="0" smtClean="0">
                <a:solidFill>
                  <a:schemeClr val="tx1"/>
                </a:solidFill>
                <a:latin typeface="+mn-lt"/>
                <a:ea typeface="+mn-ea"/>
                <a:cs typeface="+mn-cs"/>
              </a:rPr>
              <a:t> </a:t>
            </a:r>
            <a:r>
              <a:rPr lang="da-DK" sz="1200" kern="1200" dirty="0" err="1" smtClean="0">
                <a:solidFill>
                  <a:schemeClr val="tx1"/>
                </a:solidFill>
                <a:latin typeface="+mn-lt"/>
                <a:ea typeface="+mn-ea"/>
                <a:cs typeface="+mn-cs"/>
              </a:rPr>
              <a:t>Acids</a:t>
            </a:r>
            <a:r>
              <a:rPr lang="da-DK" sz="1200" kern="1200" dirty="0" smtClean="0">
                <a:solidFill>
                  <a:schemeClr val="tx1"/>
                </a:solidFill>
                <a:latin typeface="+mn-lt"/>
                <a:ea typeface="+mn-ea"/>
                <a:cs typeface="+mn-cs"/>
              </a:rPr>
              <a:t> Res 35: 1947-1957.</a:t>
            </a:r>
            <a:endParaRPr lang="en-US" dirty="0"/>
          </a:p>
        </p:txBody>
      </p:sp>
      <p:sp>
        <p:nvSpPr>
          <p:cNvPr id="4" name="Slide Number Placeholder 3"/>
          <p:cNvSpPr>
            <a:spLocks noGrp="1"/>
          </p:cNvSpPr>
          <p:nvPr>
            <p:ph type="sldNum" sz="quarter" idx="10"/>
          </p:nvPr>
        </p:nvSpPr>
        <p:spPr/>
        <p:txBody>
          <a:bodyPr/>
          <a:lstStyle/>
          <a:p>
            <a:fld id="{C99D4AB3-4838-FF43-8A6C-0D6F263A152F}" type="slidenum">
              <a:rPr lang="en-US" smtClean="0"/>
              <a:t>15</a:t>
            </a:fld>
            <a:endParaRPr lang="en-US"/>
          </a:p>
        </p:txBody>
      </p:sp>
    </p:spTree>
    <p:extLst>
      <p:ext uri="{BB962C8B-B14F-4D97-AF65-F5344CB8AC3E}">
        <p14:creationId xmlns:p14="http://schemas.microsoft.com/office/powerpoint/2010/main" val="38998062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Paucity:</a:t>
            </a:r>
            <a:r>
              <a:rPr lang="en-US" baseline="0" dirty="0" smtClean="0"/>
              <a:t> Lack of, in small quantity</a:t>
            </a:r>
            <a:endParaRPr lang="en-US" dirty="0"/>
          </a:p>
        </p:txBody>
      </p:sp>
      <p:sp>
        <p:nvSpPr>
          <p:cNvPr id="4" name="Slide Number Placeholder 3"/>
          <p:cNvSpPr>
            <a:spLocks noGrp="1"/>
          </p:cNvSpPr>
          <p:nvPr>
            <p:ph type="sldNum" sz="quarter" idx="10"/>
          </p:nvPr>
        </p:nvSpPr>
        <p:spPr/>
        <p:txBody>
          <a:bodyPr/>
          <a:lstStyle/>
          <a:p>
            <a:fld id="{C99D4AB3-4838-FF43-8A6C-0D6F263A152F}" type="slidenum">
              <a:rPr lang="en-US" smtClean="0"/>
              <a:t>17</a:t>
            </a:fld>
            <a:endParaRPr lang="en-US"/>
          </a:p>
        </p:txBody>
      </p:sp>
    </p:spTree>
    <p:extLst>
      <p:ext uri="{BB962C8B-B14F-4D97-AF65-F5344CB8AC3E}">
        <p14:creationId xmlns:p14="http://schemas.microsoft.com/office/powerpoint/2010/main" val="30756435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mRNA</a:t>
            </a:r>
          </a:p>
          <a:p>
            <a:r>
              <a:rPr lang="en-US" sz="1200" kern="1200" dirty="0" smtClean="0">
                <a:solidFill>
                  <a:schemeClr val="tx1"/>
                </a:solidFill>
                <a:latin typeface="+mn-lt"/>
                <a:ea typeface="+mn-ea"/>
                <a:cs typeface="+mn-cs"/>
              </a:rPr>
              <a:t>Coarse </a:t>
            </a:r>
            <a:r>
              <a:rPr lang="en-US" sz="1200" kern="1200" dirty="0" err="1" smtClean="0">
                <a:solidFill>
                  <a:schemeClr val="tx1"/>
                </a:solidFill>
                <a:latin typeface="+mn-lt"/>
                <a:ea typeface="+mn-ea"/>
                <a:cs typeface="+mn-cs"/>
              </a:rPr>
              <a:t>Lowess</a:t>
            </a:r>
            <a:r>
              <a:rPr lang="en-US" sz="1200" kern="1200" dirty="0" smtClean="0">
                <a:solidFill>
                  <a:schemeClr val="tx1"/>
                </a:solidFill>
                <a:latin typeface="+mn-lt"/>
                <a:ea typeface="+mn-ea"/>
                <a:cs typeface="+mn-cs"/>
              </a:rPr>
              <a:t> curve is shown in red. A small positive correlation </a:t>
            </a:r>
          </a:p>
          <a:p>
            <a:r>
              <a:rPr lang="en-US" sz="1200" kern="1200" dirty="0" smtClean="0">
                <a:solidFill>
                  <a:schemeClr val="tx1"/>
                </a:solidFill>
                <a:latin typeface="+mn-lt"/>
                <a:ea typeface="+mn-ea"/>
                <a:cs typeface="+mn-cs"/>
              </a:rPr>
              <a:t>between expression and half-life (Spearman correlation P &lt;0.0001) is observed</a:t>
            </a:r>
          </a:p>
          <a:p>
            <a:endParaRPr lang="en-US" sz="1200" kern="1200" dirty="0" smtClean="0">
              <a:solidFill>
                <a:schemeClr val="tx1"/>
              </a:solidFill>
              <a:latin typeface="+mn-lt"/>
              <a:ea typeface="+mn-ea"/>
              <a:cs typeface="+mn-cs"/>
            </a:endParaRPr>
          </a:p>
          <a:p>
            <a:r>
              <a:rPr lang="en-US" sz="1200" kern="1200" dirty="0" err="1" smtClean="0">
                <a:solidFill>
                  <a:schemeClr val="tx1"/>
                </a:solidFill>
                <a:latin typeface="+mn-lt"/>
                <a:ea typeface="+mn-ea"/>
                <a:cs typeface="+mn-cs"/>
              </a:rPr>
              <a:t>lncRNA</a:t>
            </a:r>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There is no correlation </a:t>
            </a:r>
          </a:p>
          <a:p>
            <a:r>
              <a:rPr lang="en-US" sz="1200" kern="1200" dirty="0" smtClean="0">
                <a:solidFill>
                  <a:schemeClr val="tx1"/>
                </a:solidFill>
                <a:latin typeface="+mn-lt"/>
                <a:ea typeface="+mn-ea"/>
                <a:cs typeface="+mn-cs"/>
              </a:rPr>
              <a:t>between expression and half-life (Spearman correlation P= 0.5945).</a:t>
            </a:r>
            <a:endParaRPr lang="en-US" dirty="0"/>
          </a:p>
        </p:txBody>
      </p:sp>
      <p:sp>
        <p:nvSpPr>
          <p:cNvPr id="4" name="Slide Number Placeholder 3"/>
          <p:cNvSpPr>
            <a:spLocks noGrp="1"/>
          </p:cNvSpPr>
          <p:nvPr>
            <p:ph type="sldNum" sz="quarter" idx="10"/>
          </p:nvPr>
        </p:nvSpPr>
        <p:spPr/>
        <p:txBody>
          <a:bodyPr/>
          <a:lstStyle/>
          <a:p>
            <a:fld id="{C99D4AB3-4838-FF43-8A6C-0D6F263A152F}" type="slidenum">
              <a:rPr lang="en-US" smtClean="0"/>
              <a:t>19</a:t>
            </a:fld>
            <a:endParaRPr lang="en-US"/>
          </a:p>
        </p:txBody>
      </p:sp>
    </p:spTree>
    <p:extLst>
      <p:ext uri="{BB962C8B-B14F-4D97-AF65-F5344CB8AC3E}">
        <p14:creationId xmlns:p14="http://schemas.microsoft.com/office/powerpoint/2010/main" val="15567482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results shows that </a:t>
            </a:r>
            <a:r>
              <a:rPr lang="en-US" dirty="0" err="1" smtClean="0"/>
              <a:t>lncRNAs</a:t>
            </a:r>
            <a:r>
              <a:rPr lang="en-US" dirty="0" smtClean="0"/>
              <a:t> are not unstable as a class, although their half lives are on average shorter then protein coding RNAs</a:t>
            </a:r>
            <a:r>
              <a:rPr lang="en-US" smtClean="0"/>
              <a:t>.</a:t>
            </a:r>
            <a:r>
              <a:rPr lang="en-US" baseline="0" smtClean="0"/>
              <a:t>  </a:t>
            </a:r>
            <a:endParaRPr lang="en-US" baseline="0" dirty="0" smtClean="0"/>
          </a:p>
        </p:txBody>
      </p:sp>
      <p:sp>
        <p:nvSpPr>
          <p:cNvPr id="4" name="Slide Number Placeholder 3"/>
          <p:cNvSpPr>
            <a:spLocks noGrp="1"/>
          </p:cNvSpPr>
          <p:nvPr>
            <p:ph type="sldNum" sz="quarter" idx="10"/>
          </p:nvPr>
        </p:nvSpPr>
        <p:spPr/>
        <p:txBody>
          <a:bodyPr/>
          <a:lstStyle/>
          <a:p>
            <a:fld id="{C99D4AB3-4838-FF43-8A6C-0D6F263A152F}" type="slidenum">
              <a:rPr lang="en-US" smtClean="0"/>
              <a:t>20</a:t>
            </a:fld>
            <a:endParaRPr lang="en-US"/>
          </a:p>
        </p:txBody>
      </p:sp>
    </p:spTree>
    <p:extLst>
      <p:ext uri="{BB962C8B-B14F-4D97-AF65-F5344CB8AC3E}">
        <p14:creationId xmlns:p14="http://schemas.microsoft.com/office/powerpoint/2010/main" val="42767519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b="1" i="1" kern="1200" dirty="0" smtClean="0">
                <a:solidFill>
                  <a:schemeClr val="tx1"/>
                </a:solidFill>
                <a:effectLst/>
                <a:latin typeface="+mn-lt"/>
                <a:ea typeface="+mn-ea"/>
                <a:cs typeface="+mn-cs"/>
              </a:rPr>
              <a:t>Figure 1. </a:t>
            </a:r>
            <a:r>
              <a:rPr lang="en-US" sz="1200" b="0" kern="1200" dirty="0" smtClean="0">
                <a:solidFill>
                  <a:schemeClr val="tx1"/>
                </a:solidFill>
                <a:effectLst/>
                <a:latin typeface="+mn-lt"/>
                <a:ea typeface="+mn-ea"/>
                <a:cs typeface="+mn-cs"/>
              </a:rPr>
              <a:t>Experimental approaches to identify </a:t>
            </a:r>
            <a:r>
              <a:rPr lang="en-US" sz="1200" b="0" kern="1200" dirty="0" err="1" smtClean="0">
                <a:solidFill>
                  <a:schemeClr val="tx1"/>
                </a:solidFill>
                <a:effectLst/>
                <a:latin typeface="+mn-lt"/>
                <a:ea typeface="+mn-ea"/>
                <a:cs typeface="+mn-cs"/>
              </a:rPr>
              <a:t>lncRNAs</a:t>
            </a:r>
            <a:r>
              <a:rPr lang="en-US" sz="1200" b="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A </a:t>
            </a:r>
            <a:r>
              <a:rPr lang="en-US" sz="1200" b="0" kern="1200" dirty="0" smtClean="0">
                <a:solidFill>
                  <a:schemeClr val="tx1"/>
                </a:solidFill>
                <a:effectLst/>
                <a:latin typeface="+mn-lt"/>
                <a:ea typeface="+mn-ea"/>
                <a:cs typeface="+mn-cs"/>
              </a:rPr>
              <a:t>Identification of </a:t>
            </a:r>
            <a:r>
              <a:rPr lang="en-US" sz="1200" b="0" kern="1200" dirty="0" err="1" smtClean="0">
                <a:solidFill>
                  <a:schemeClr val="tx1"/>
                </a:solidFill>
                <a:effectLst/>
                <a:latin typeface="+mn-lt"/>
                <a:ea typeface="+mn-ea"/>
                <a:cs typeface="+mn-cs"/>
              </a:rPr>
              <a:t>lncRNAs</a:t>
            </a:r>
            <a:r>
              <a:rPr lang="en-US" sz="1200" b="0" kern="1200" dirty="0" smtClean="0">
                <a:solidFill>
                  <a:schemeClr val="tx1"/>
                </a:solidFill>
                <a:effectLst/>
                <a:latin typeface="+mn-lt"/>
                <a:ea typeface="+mn-ea"/>
                <a:cs typeface="+mn-cs"/>
              </a:rPr>
              <a:t> by high-throughput se- </a:t>
            </a:r>
            <a:r>
              <a:rPr lang="en-US" sz="1200" b="0" kern="1200" dirty="0" err="1" smtClean="0">
                <a:solidFill>
                  <a:schemeClr val="tx1"/>
                </a:solidFill>
                <a:effectLst/>
                <a:latin typeface="+mn-lt"/>
                <a:ea typeface="+mn-ea"/>
                <a:cs typeface="+mn-cs"/>
              </a:rPr>
              <a:t>quencing</a:t>
            </a:r>
            <a:r>
              <a:rPr lang="en-US" sz="1200" b="0" kern="1200" dirty="0" smtClean="0">
                <a:solidFill>
                  <a:schemeClr val="tx1"/>
                </a:solidFill>
                <a:effectLst/>
                <a:latin typeface="+mn-lt"/>
                <a:ea typeface="+mn-ea"/>
                <a:cs typeface="+mn-cs"/>
              </a:rPr>
              <a:t> of RNAs isolated by cross-linking </a:t>
            </a:r>
            <a:r>
              <a:rPr lang="en-US" sz="1200" b="0" kern="1200" dirty="0" err="1" smtClean="0">
                <a:solidFill>
                  <a:schemeClr val="tx1"/>
                </a:solidFill>
                <a:effectLst/>
                <a:latin typeface="+mn-lt"/>
                <a:ea typeface="+mn-ea"/>
                <a:cs typeface="+mn-cs"/>
              </a:rPr>
              <a:t>immunoprecipitation</a:t>
            </a:r>
            <a:r>
              <a:rPr lang="en-US" sz="1200" b="0" kern="1200" dirty="0" smtClean="0">
                <a:solidFill>
                  <a:schemeClr val="tx1"/>
                </a:solidFill>
                <a:effectLst/>
                <a:latin typeface="+mn-lt"/>
                <a:ea typeface="+mn-ea"/>
                <a:cs typeface="+mn-cs"/>
              </a:rPr>
              <a:t> (HITS-CLIP) methods. Schematic </a:t>
            </a:r>
            <a:r>
              <a:rPr lang="en-US" sz="1200" b="0" kern="1200" dirty="0" err="1" smtClean="0">
                <a:solidFill>
                  <a:schemeClr val="tx1"/>
                </a:solidFill>
                <a:effectLst/>
                <a:latin typeface="+mn-lt"/>
                <a:ea typeface="+mn-ea"/>
                <a:cs typeface="+mn-cs"/>
              </a:rPr>
              <a:t>representa</a:t>
            </a:r>
            <a:r>
              <a:rPr lang="en-US" sz="1200" b="0" kern="1200" dirty="0" smtClean="0">
                <a:solidFill>
                  <a:schemeClr val="tx1"/>
                </a:solidFill>
                <a:effectLst/>
                <a:latin typeface="+mn-lt"/>
                <a:ea typeface="+mn-ea"/>
                <a:cs typeface="+mn-cs"/>
              </a:rPr>
              <a:t>- </a:t>
            </a:r>
            <a:r>
              <a:rPr lang="en-US" sz="1200" b="0" kern="1200" dirty="0" err="1" smtClean="0">
                <a:solidFill>
                  <a:schemeClr val="tx1"/>
                </a:solidFill>
                <a:effectLst/>
                <a:latin typeface="+mn-lt"/>
                <a:ea typeface="+mn-ea"/>
                <a:cs typeface="+mn-cs"/>
              </a:rPr>
              <a:t>tion</a:t>
            </a:r>
            <a:r>
              <a:rPr lang="en-US" sz="1200" b="0" kern="1200" dirty="0" smtClean="0">
                <a:solidFill>
                  <a:schemeClr val="tx1"/>
                </a:solidFill>
                <a:effectLst/>
                <a:latin typeface="+mn-lt"/>
                <a:ea typeface="+mn-ea"/>
                <a:cs typeface="+mn-cs"/>
              </a:rPr>
              <a:t> of the HITS-CLIP protocol, RNA–protein complexes are covalently cross-linked in vivo using UV irradiation. The protein of interest is purified together with the bound RNA. To allow for sequence-specific priming of reverse transcription, an RNA adapter is ligated to the 3′ end of the RNA, whereas the 5′ end is radioactively labeled (γ32P).Cross-</a:t>
            </a:r>
            <a:r>
              <a:rPr lang="en-US" sz="1200" b="0" kern="1200" dirty="0" err="1" smtClean="0">
                <a:solidFill>
                  <a:schemeClr val="tx1"/>
                </a:solidFill>
                <a:effectLst/>
                <a:latin typeface="+mn-lt"/>
                <a:ea typeface="+mn-ea"/>
                <a:cs typeface="+mn-cs"/>
              </a:rPr>
              <a:t>linkedprotein</a:t>
            </a:r>
            <a:r>
              <a:rPr lang="en-US" sz="1200" b="0" kern="1200" dirty="0" smtClean="0">
                <a:solidFill>
                  <a:schemeClr val="tx1"/>
                </a:solidFill>
                <a:effectLst/>
                <a:latin typeface="+mn-lt"/>
                <a:ea typeface="+mn-ea"/>
                <a:cs typeface="+mn-cs"/>
              </a:rPr>
              <a:t>–RNAcomplexesarepurifiedfromfreeRNAusingSDS-PAGE.Afterpurification,pro- </a:t>
            </a:r>
            <a:r>
              <a:rPr lang="en-US" sz="1200" b="0" kern="1200" dirty="0" err="1" smtClean="0">
                <a:solidFill>
                  <a:schemeClr val="tx1"/>
                </a:solidFill>
                <a:effectLst/>
                <a:latin typeface="+mn-lt"/>
                <a:ea typeface="+mn-ea"/>
                <a:cs typeface="+mn-cs"/>
              </a:rPr>
              <a:t>teinase</a:t>
            </a:r>
            <a:r>
              <a:rPr lang="en-US" sz="1200" b="0" kern="1200" dirty="0" smtClean="0">
                <a:solidFill>
                  <a:schemeClr val="tx1"/>
                </a:solidFill>
                <a:effectLst/>
                <a:latin typeface="+mn-lt"/>
                <a:ea typeface="+mn-ea"/>
                <a:cs typeface="+mn-cs"/>
              </a:rPr>
              <a:t> K is used to remove the RNA-binding protein (RNABP), followed by linker ligation and RT-PCR to analyze the RNA sequences, using high-throughput sequencing methods. </a:t>
            </a:r>
            <a:r>
              <a:rPr lang="en-US" sz="1200" b="1" kern="1200" dirty="0" smtClean="0">
                <a:solidFill>
                  <a:schemeClr val="tx1"/>
                </a:solidFill>
                <a:effectLst/>
                <a:latin typeface="+mn-lt"/>
                <a:ea typeface="+mn-ea"/>
                <a:cs typeface="+mn-cs"/>
              </a:rPr>
              <a:t>B </a:t>
            </a:r>
            <a:r>
              <a:rPr lang="en-US" sz="1200" b="0" kern="1200" dirty="0" smtClean="0">
                <a:solidFill>
                  <a:schemeClr val="tx1"/>
                </a:solidFill>
                <a:effectLst/>
                <a:latin typeface="+mn-lt"/>
                <a:ea typeface="+mn-ea"/>
                <a:cs typeface="+mn-cs"/>
              </a:rPr>
              <a:t>Identification of </a:t>
            </a:r>
            <a:r>
              <a:rPr lang="en-US" sz="1200" b="0" kern="1200" dirty="0" err="1" smtClean="0">
                <a:solidFill>
                  <a:schemeClr val="tx1"/>
                </a:solidFill>
                <a:effectLst/>
                <a:latin typeface="+mn-lt"/>
                <a:ea typeface="+mn-ea"/>
                <a:cs typeface="+mn-cs"/>
              </a:rPr>
              <a:t>lncRNAs</a:t>
            </a:r>
            <a:r>
              <a:rPr lang="en-US" sz="1200" b="0" kern="1200" dirty="0" smtClean="0">
                <a:solidFill>
                  <a:schemeClr val="tx1"/>
                </a:solidFill>
                <a:effectLst/>
                <a:latin typeface="+mn-lt"/>
                <a:ea typeface="+mn-ea"/>
                <a:cs typeface="+mn-cs"/>
              </a:rPr>
              <a:t> by chemical or enzymatic sequencing of extracted abundant RNAs. </a:t>
            </a:r>
            <a:r>
              <a:rPr lang="en-US" sz="1200" b="1" kern="1200" dirty="0" smtClean="0">
                <a:solidFill>
                  <a:schemeClr val="tx1"/>
                </a:solidFill>
                <a:effectLst/>
                <a:latin typeface="+mn-lt"/>
                <a:ea typeface="+mn-ea"/>
                <a:cs typeface="+mn-cs"/>
              </a:rPr>
              <a:t>C </a:t>
            </a:r>
            <a:r>
              <a:rPr lang="en-US" sz="1200" b="0" kern="1200" dirty="0" smtClean="0">
                <a:solidFill>
                  <a:schemeClr val="tx1"/>
                </a:solidFill>
                <a:effectLst/>
                <a:latin typeface="+mn-lt"/>
                <a:ea typeface="+mn-ea"/>
                <a:cs typeface="+mn-cs"/>
              </a:rPr>
              <a:t>Identification of </a:t>
            </a:r>
            <a:r>
              <a:rPr lang="en-US" sz="1200" b="0" kern="1200" dirty="0" err="1" smtClean="0">
                <a:solidFill>
                  <a:schemeClr val="tx1"/>
                </a:solidFill>
                <a:effectLst/>
                <a:latin typeface="+mn-lt"/>
                <a:ea typeface="+mn-ea"/>
                <a:cs typeface="+mn-cs"/>
              </a:rPr>
              <a:t>lncRNAs</a:t>
            </a:r>
            <a:r>
              <a:rPr lang="en-US" sz="1200" b="0" kern="1200" dirty="0" smtClean="0">
                <a:solidFill>
                  <a:schemeClr val="tx1"/>
                </a:solidFill>
                <a:effectLst/>
                <a:latin typeface="+mn-lt"/>
                <a:ea typeface="+mn-ea"/>
                <a:cs typeface="+mn-cs"/>
              </a:rPr>
              <a:t> by microarray analysis. DNA oligonucleotides covering the sequence space of an entire genome are spotted onto glass slides, and hybridized to fluorescently labeled samples, derived from cellular RNA. </a:t>
            </a:r>
            <a:r>
              <a:rPr lang="en-US" sz="1200" b="1" kern="1200" dirty="0" smtClean="0">
                <a:solidFill>
                  <a:schemeClr val="tx1"/>
                </a:solidFill>
                <a:effectLst/>
                <a:latin typeface="+mn-lt"/>
                <a:ea typeface="+mn-ea"/>
                <a:cs typeface="+mn-cs"/>
              </a:rPr>
              <a:t>D </a:t>
            </a:r>
            <a:r>
              <a:rPr lang="en-US" sz="1200" b="0" kern="1200" dirty="0" smtClean="0">
                <a:solidFill>
                  <a:schemeClr val="tx1"/>
                </a:solidFill>
                <a:effectLst/>
                <a:latin typeface="+mn-lt"/>
                <a:ea typeface="+mn-ea"/>
                <a:cs typeface="+mn-cs"/>
              </a:rPr>
              <a:t>Identification of </a:t>
            </a:r>
            <a:r>
              <a:rPr lang="en-US" sz="1200" b="0" kern="1200" dirty="0" err="1" smtClean="0">
                <a:solidFill>
                  <a:schemeClr val="tx1"/>
                </a:solidFill>
                <a:effectLst/>
                <a:latin typeface="+mn-lt"/>
                <a:ea typeface="+mn-ea"/>
                <a:cs typeface="+mn-cs"/>
              </a:rPr>
              <a:t>lncRNAs</a:t>
            </a:r>
            <a:r>
              <a:rPr lang="en-US" sz="1200" b="0" kern="1200" dirty="0" smtClean="0">
                <a:solidFill>
                  <a:schemeClr val="tx1"/>
                </a:solidFill>
                <a:effectLst/>
                <a:latin typeface="+mn-lt"/>
                <a:ea typeface="+mn-ea"/>
                <a:cs typeface="+mn-cs"/>
              </a:rPr>
              <a:t> by genomic SELEX. By random priming, the genome sequence is converted into short PCR fragments containing a T7 promoter (T7p) at their 5′ region. Subsequently, conversion of genomic DNA into RNA by T7 RNA polymerase can then be assayed for function, such as binding to target proteins, by SELEX. </a:t>
            </a:r>
            <a:endParaRPr lang="en-US" dirty="0" smtClean="0"/>
          </a:p>
          <a:p>
            <a:endParaRPr lang="en-US" dirty="0"/>
          </a:p>
        </p:txBody>
      </p:sp>
      <p:sp>
        <p:nvSpPr>
          <p:cNvPr id="4" name="Slide Number Placeholder 3"/>
          <p:cNvSpPr>
            <a:spLocks noGrp="1"/>
          </p:cNvSpPr>
          <p:nvPr>
            <p:ph type="sldNum" sz="quarter" idx="10"/>
          </p:nvPr>
        </p:nvSpPr>
        <p:spPr/>
        <p:txBody>
          <a:bodyPr/>
          <a:lstStyle/>
          <a:p>
            <a:fld id="{C99D4AB3-4838-FF43-8A6C-0D6F263A152F}" type="slidenum">
              <a:rPr lang="en-US" smtClean="0"/>
              <a:t>22</a:t>
            </a:fld>
            <a:endParaRPr lang="en-US"/>
          </a:p>
        </p:txBody>
      </p:sp>
    </p:spTree>
    <p:extLst>
      <p:ext uri="{BB962C8B-B14F-4D97-AF65-F5344CB8AC3E}">
        <p14:creationId xmlns:p14="http://schemas.microsoft.com/office/powerpoint/2010/main" val="16233022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Figure 1. Paradigms for how long </a:t>
            </a:r>
            <a:r>
              <a:rPr lang="en-US" sz="1200" kern="1200" dirty="0" err="1" smtClean="0">
                <a:solidFill>
                  <a:schemeClr val="tx1"/>
                </a:solidFill>
                <a:effectLst/>
                <a:latin typeface="+mn-lt"/>
                <a:ea typeface="+mn-ea"/>
                <a:cs typeface="+mn-cs"/>
              </a:rPr>
              <a:t>ncRNAs</a:t>
            </a:r>
            <a:r>
              <a:rPr lang="en-US" sz="1200" kern="1200" dirty="0" smtClean="0">
                <a:solidFill>
                  <a:schemeClr val="tx1"/>
                </a:solidFill>
                <a:effectLst/>
                <a:latin typeface="+mn-lt"/>
                <a:ea typeface="+mn-ea"/>
                <a:cs typeface="+mn-cs"/>
              </a:rPr>
              <a:t> function. Recent studies have identified a variety of regulatory paradigms for how long </a:t>
            </a:r>
            <a:r>
              <a:rPr lang="en-US" sz="1200" kern="1200" dirty="0" err="1" smtClean="0">
                <a:solidFill>
                  <a:schemeClr val="tx1"/>
                </a:solidFill>
                <a:effectLst/>
                <a:latin typeface="+mn-lt"/>
                <a:ea typeface="+mn-ea"/>
                <a:cs typeface="+mn-cs"/>
              </a:rPr>
              <a:t>ncRNAs</a:t>
            </a:r>
            <a:r>
              <a:rPr lang="en-US" sz="1200" kern="1200" dirty="0" smtClean="0">
                <a:solidFill>
                  <a:schemeClr val="tx1"/>
                </a:solidFill>
                <a:effectLst/>
                <a:latin typeface="+mn-lt"/>
                <a:ea typeface="+mn-ea"/>
                <a:cs typeface="+mn-cs"/>
              </a:rPr>
              <a:t> function, many of which are highlighted here. Transcription from an upstream noncoding promoter (orange) can negatively (1) or positively (2) affect expression of the downstream gene (blue) by inhibiting RNA polymerase II recruitment or inducing chromatin remodeling, respectively. (3) An antisense transcript (purple) is able to hybridize to the overlapping sense transcript (blue) and block recognition of the splice sites by the </a:t>
            </a:r>
            <a:r>
              <a:rPr lang="en-US" sz="1200" kern="1200" dirty="0" err="1" smtClean="0">
                <a:solidFill>
                  <a:schemeClr val="tx1"/>
                </a:solidFill>
                <a:effectLst/>
                <a:latin typeface="+mn-lt"/>
                <a:ea typeface="+mn-ea"/>
                <a:cs typeface="+mn-cs"/>
              </a:rPr>
              <a:t>spliceosome</a:t>
            </a:r>
            <a:r>
              <a:rPr lang="en-US" sz="1200" kern="1200" dirty="0" smtClean="0">
                <a:solidFill>
                  <a:schemeClr val="tx1"/>
                </a:solidFill>
                <a:effectLst/>
                <a:latin typeface="+mn-lt"/>
                <a:ea typeface="+mn-ea"/>
                <a:cs typeface="+mn-cs"/>
              </a:rPr>
              <a:t>, thus resulting in an alternatively spliced transcript. (4) Alternatively, hybridization of the sense and antisense transcripts can allow Dicer to generate endogenous </a:t>
            </a:r>
            <a:r>
              <a:rPr lang="en-US" sz="1200" kern="1200" dirty="0" err="1" smtClean="0">
                <a:solidFill>
                  <a:schemeClr val="tx1"/>
                </a:solidFill>
                <a:effectLst/>
                <a:latin typeface="+mn-lt"/>
                <a:ea typeface="+mn-ea"/>
                <a:cs typeface="+mn-cs"/>
              </a:rPr>
              <a:t>siRNAs</a:t>
            </a:r>
            <a:r>
              <a:rPr lang="en-US" sz="1200" kern="1200" dirty="0" smtClean="0">
                <a:solidFill>
                  <a:schemeClr val="tx1"/>
                </a:solidFill>
                <a:effectLst/>
                <a:latin typeface="+mn-lt"/>
                <a:ea typeface="+mn-ea"/>
                <a:cs typeface="+mn-cs"/>
              </a:rPr>
              <a:t>. By binding to specific protein partners, a noncoding transcript (green) can modulate the activity of the protein (5), serve as a structural component that allows a larger RNA–protein complex to form (6), or alter where the protein localizes in the cell (7). (8) Long </a:t>
            </a:r>
            <a:r>
              <a:rPr lang="en-US" sz="1200" kern="1200" dirty="0" err="1" smtClean="0">
                <a:solidFill>
                  <a:schemeClr val="tx1"/>
                </a:solidFill>
                <a:effectLst/>
                <a:latin typeface="+mn-lt"/>
                <a:ea typeface="+mn-ea"/>
                <a:cs typeface="+mn-cs"/>
              </a:rPr>
              <a:t>ncRNAs</a:t>
            </a:r>
            <a:r>
              <a:rPr lang="en-US" sz="1200" kern="1200" dirty="0" smtClean="0">
                <a:solidFill>
                  <a:schemeClr val="tx1"/>
                </a:solidFill>
                <a:effectLst/>
                <a:latin typeface="+mn-lt"/>
                <a:ea typeface="+mn-ea"/>
                <a:cs typeface="+mn-cs"/>
              </a:rPr>
              <a:t> (pink) can be processed to yield small RNAs, such as </a:t>
            </a:r>
            <a:r>
              <a:rPr lang="en-US" sz="1200" kern="1200" dirty="0" err="1" smtClean="0">
                <a:solidFill>
                  <a:schemeClr val="tx1"/>
                </a:solidFill>
                <a:effectLst/>
                <a:latin typeface="+mn-lt"/>
                <a:ea typeface="+mn-ea"/>
                <a:cs typeface="+mn-cs"/>
              </a:rPr>
              <a:t>miRNAs</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piRNAs</a:t>
            </a:r>
            <a:r>
              <a:rPr lang="en-US" sz="1200" kern="1200" dirty="0" smtClean="0">
                <a:solidFill>
                  <a:schemeClr val="tx1"/>
                </a:solidFill>
                <a:effectLst/>
                <a:latin typeface="+mn-lt"/>
                <a:ea typeface="+mn-ea"/>
                <a:cs typeface="+mn-cs"/>
              </a:rPr>
              <a:t>, and other less well-characterized classes of small transcripts. </a:t>
            </a:r>
            <a:endParaRPr lang="en-US" dirty="0" smtClean="0"/>
          </a:p>
          <a:p>
            <a:endParaRPr lang="en-US" dirty="0"/>
          </a:p>
        </p:txBody>
      </p:sp>
      <p:sp>
        <p:nvSpPr>
          <p:cNvPr id="4" name="Slide Number Placeholder 3"/>
          <p:cNvSpPr>
            <a:spLocks noGrp="1"/>
          </p:cNvSpPr>
          <p:nvPr>
            <p:ph type="sldNum" sz="quarter" idx="10"/>
          </p:nvPr>
        </p:nvSpPr>
        <p:spPr/>
        <p:txBody>
          <a:bodyPr/>
          <a:lstStyle/>
          <a:p>
            <a:fld id="{C99D4AB3-4838-FF43-8A6C-0D6F263A152F}" type="slidenum">
              <a:rPr lang="en-US" smtClean="0"/>
              <a:t>26</a:t>
            </a:fld>
            <a:endParaRPr lang="en-US"/>
          </a:p>
        </p:txBody>
      </p:sp>
    </p:spTree>
    <p:extLst>
      <p:ext uri="{BB962C8B-B14F-4D97-AF65-F5344CB8AC3E}">
        <p14:creationId xmlns:p14="http://schemas.microsoft.com/office/powerpoint/2010/main" val="37235002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kern="1200" dirty="0" smtClean="0">
                <a:solidFill>
                  <a:schemeClr val="tx1"/>
                </a:solidFill>
                <a:effectLst/>
                <a:latin typeface="+mn-lt"/>
                <a:ea typeface="+mn-ea"/>
                <a:cs typeface="+mn-cs"/>
              </a:rPr>
              <a:t>Figure 2 | </a:t>
            </a:r>
            <a:r>
              <a:rPr lang="en-US" sz="1200" b="1" kern="1200" dirty="0" smtClean="0">
                <a:solidFill>
                  <a:schemeClr val="tx1"/>
                </a:solidFill>
                <a:effectLst/>
                <a:latin typeface="+mn-lt"/>
                <a:ea typeface="+mn-ea"/>
                <a:cs typeface="+mn-cs"/>
              </a:rPr>
              <a:t>Functions of long non-coding </a:t>
            </a:r>
            <a:r>
              <a:rPr lang="en-US" sz="1200" b="1" kern="1200" dirty="0" err="1" smtClean="0">
                <a:solidFill>
                  <a:schemeClr val="tx1"/>
                </a:solidFill>
                <a:effectLst/>
                <a:latin typeface="+mn-lt"/>
                <a:ea typeface="+mn-ea"/>
                <a:cs typeface="+mn-cs"/>
              </a:rPr>
              <a:t>RnAs</a:t>
            </a:r>
            <a:r>
              <a:rPr lang="en-US" sz="1200" b="1" kern="1200" dirty="0" smtClean="0">
                <a:solidFill>
                  <a:schemeClr val="tx1"/>
                </a:solidFill>
                <a:effectLst/>
                <a:latin typeface="+mn-lt"/>
                <a:ea typeface="+mn-ea"/>
                <a:cs typeface="+mn-cs"/>
              </a:rPr>
              <a:t> (</a:t>
            </a:r>
            <a:r>
              <a:rPr lang="en-US" sz="1200" b="1" kern="1200" dirty="0" err="1" smtClean="0">
                <a:solidFill>
                  <a:schemeClr val="tx1"/>
                </a:solidFill>
                <a:effectLst/>
                <a:latin typeface="+mn-lt"/>
                <a:ea typeface="+mn-ea"/>
                <a:cs typeface="+mn-cs"/>
              </a:rPr>
              <a:t>ncRnAs</a:t>
            </a:r>
            <a:r>
              <a:rPr lang="en-US" sz="1200" b="1" kern="1200" dirty="0" smtClean="0">
                <a:solidFill>
                  <a:schemeClr val="tx1"/>
                </a:solidFill>
                <a:effectLst/>
                <a:latin typeface="+mn-lt"/>
                <a:ea typeface="+mn-ea"/>
                <a:cs typeface="+mn-cs"/>
              </a:rPr>
              <a:t>). </a:t>
            </a:r>
            <a:r>
              <a:rPr lang="en-US" sz="1200" b="0" kern="1200" dirty="0" smtClean="0">
                <a:solidFill>
                  <a:schemeClr val="tx1"/>
                </a:solidFill>
                <a:effectLst/>
                <a:latin typeface="+mn-lt"/>
                <a:ea typeface="+mn-ea"/>
                <a:cs typeface="+mn-cs"/>
              </a:rPr>
              <a:t>Illustrative mechanisms by which long </a:t>
            </a:r>
            <a:r>
              <a:rPr lang="en-US" sz="1200" b="0" kern="1200" dirty="0" err="1" smtClean="0">
                <a:solidFill>
                  <a:schemeClr val="tx1"/>
                </a:solidFill>
                <a:effectLst/>
                <a:latin typeface="+mn-lt"/>
                <a:ea typeface="+mn-ea"/>
                <a:cs typeface="+mn-cs"/>
              </a:rPr>
              <a:t>ncRNAs</a:t>
            </a:r>
            <a:r>
              <a:rPr lang="en-US" sz="1200" b="0" kern="1200" dirty="0" smtClean="0">
                <a:solidFill>
                  <a:schemeClr val="tx1"/>
                </a:solidFill>
                <a:effectLst/>
                <a:latin typeface="+mn-lt"/>
                <a:ea typeface="+mn-ea"/>
                <a:cs typeface="+mn-cs"/>
              </a:rPr>
              <a:t> regulate local protein-coding gene expression at the level of chromatin </a:t>
            </a:r>
            <a:r>
              <a:rPr lang="en-US" sz="1200" b="0" kern="1200" dirty="0" err="1" smtClean="0">
                <a:solidFill>
                  <a:schemeClr val="tx1"/>
                </a:solidFill>
                <a:effectLst/>
                <a:latin typeface="+mn-lt"/>
                <a:ea typeface="+mn-ea"/>
                <a:cs typeface="+mn-cs"/>
              </a:rPr>
              <a:t>remodelling</a:t>
            </a:r>
            <a:r>
              <a:rPr lang="en-US" sz="1200" b="0" kern="1200" dirty="0" smtClean="0">
                <a:solidFill>
                  <a:schemeClr val="tx1"/>
                </a:solidFill>
                <a:effectLst/>
                <a:latin typeface="+mn-lt"/>
                <a:ea typeface="+mn-ea"/>
                <a:cs typeface="+mn-cs"/>
              </a:rPr>
              <a:t>, transcriptional control and post-transcriptional processing. </a:t>
            </a:r>
            <a:r>
              <a:rPr lang="en-US" sz="1200" b="1" kern="1200" dirty="0" smtClean="0">
                <a:solidFill>
                  <a:schemeClr val="tx1"/>
                </a:solidFill>
                <a:effectLst/>
                <a:latin typeface="+mn-lt"/>
                <a:ea typeface="+mn-ea"/>
                <a:cs typeface="+mn-cs"/>
              </a:rPr>
              <a:t>a </a:t>
            </a:r>
            <a:r>
              <a:rPr lang="en-US" sz="1200" b="0" kern="1200" dirty="0" smtClean="0">
                <a:solidFill>
                  <a:schemeClr val="tx1"/>
                </a:solidFill>
                <a:effectLst/>
                <a:latin typeface="+mn-lt"/>
                <a:ea typeface="+mn-ea"/>
                <a:cs typeface="+mn-cs"/>
              </a:rPr>
              <a:t>| </a:t>
            </a:r>
            <a:r>
              <a:rPr lang="en-US" sz="1200" b="0" kern="1200" dirty="0" err="1" smtClean="0">
                <a:solidFill>
                  <a:schemeClr val="tx1"/>
                </a:solidFill>
                <a:effectLst/>
                <a:latin typeface="+mn-lt"/>
                <a:ea typeface="+mn-ea"/>
                <a:cs typeface="+mn-cs"/>
              </a:rPr>
              <a:t>ncRNAs</a:t>
            </a:r>
            <a:r>
              <a:rPr lang="en-US" sz="1200" b="0" kern="1200" dirty="0" smtClean="0">
                <a:solidFill>
                  <a:schemeClr val="tx1"/>
                </a:solidFill>
                <a:effectLst/>
                <a:latin typeface="+mn-lt"/>
                <a:ea typeface="+mn-ea"/>
                <a:cs typeface="+mn-cs"/>
              </a:rPr>
              <a:t> can recruit chromatin </a:t>
            </a:r>
            <a:r>
              <a:rPr lang="en-US" sz="1200" b="0" kern="1200" dirty="0" err="1" smtClean="0">
                <a:solidFill>
                  <a:schemeClr val="tx1"/>
                </a:solidFill>
                <a:effectLst/>
                <a:latin typeface="+mn-lt"/>
                <a:ea typeface="+mn-ea"/>
                <a:cs typeface="+mn-cs"/>
              </a:rPr>
              <a:t>modi</a:t>
            </a:r>
            <a:r>
              <a:rPr lang="en-US" sz="1200" b="0" kern="1200" dirty="0" smtClean="0">
                <a:solidFill>
                  <a:schemeClr val="tx1"/>
                </a:solidFill>
                <a:effectLst/>
                <a:latin typeface="+mn-lt"/>
                <a:ea typeface="+mn-ea"/>
                <a:cs typeface="+mn-cs"/>
              </a:rPr>
              <a:t>- </a:t>
            </a:r>
            <a:r>
              <a:rPr lang="en-US" sz="1200" b="0" kern="1200" dirty="0" err="1" smtClean="0">
                <a:solidFill>
                  <a:schemeClr val="tx1"/>
                </a:solidFill>
                <a:effectLst/>
                <a:latin typeface="+mn-lt"/>
                <a:ea typeface="+mn-ea"/>
                <a:cs typeface="+mn-cs"/>
              </a:rPr>
              <a:t>fying</a:t>
            </a:r>
            <a:r>
              <a:rPr lang="en-US" sz="1200" b="0" kern="1200" dirty="0" smtClean="0">
                <a:solidFill>
                  <a:schemeClr val="tx1"/>
                </a:solidFill>
                <a:effectLst/>
                <a:latin typeface="+mn-lt"/>
                <a:ea typeface="+mn-ea"/>
                <a:cs typeface="+mn-cs"/>
              </a:rPr>
              <a:t> complexes to specific genomic loci to impart their catalytic activity. In this case, the </a:t>
            </a:r>
            <a:r>
              <a:rPr lang="en-US" sz="1200" b="0" kern="1200" dirty="0" err="1" smtClean="0">
                <a:solidFill>
                  <a:schemeClr val="tx1"/>
                </a:solidFill>
                <a:effectLst/>
                <a:latin typeface="+mn-lt"/>
                <a:ea typeface="+mn-ea"/>
                <a:cs typeface="+mn-cs"/>
              </a:rPr>
              <a:t>ncRNAs</a:t>
            </a:r>
            <a:r>
              <a:rPr lang="en-US" sz="1200" b="0" kern="1200" dirty="0" smtClean="0">
                <a:solidFill>
                  <a:schemeClr val="tx1"/>
                </a:solidFill>
                <a:effectLst/>
                <a:latin typeface="+mn-lt"/>
                <a:ea typeface="+mn-ea"/>
                <a:cs typeface="+mn-cs"/>
              </a:rPr>
              <a:t> </a:t>
            </a:r>
            <a:r>
              <a:rPr lang="en-US" sz="1200" b="0" i="1" kern="1200" dirty="0" smtClean="0">
                <a:solidFill>
                  <a:schemeClr val="tx1"/>
                </a:solidFill>
                <a:effectLst/>
                <a:latin typeface="+mn-lt"/>
                <a:ea typeface="+mn-ea"/>
                <a:cs typeface="+mn-cs"/>
              </a:rPr>
              <a:t>HOTAIR21, </a:t>
            </a:r>
            <a:r>
              <a:rPr lang="en-US" sz="1200" b="0" i="1" kern="1200" dirty="0" err="1" smtClean="0">
                <a:solidFill>
                  <a:schemeClr val="tx1"/>
                </a:solidFill>
                <a:effectLst/>
                <a:latin typeface="+mn-lt"/>
                <a:ea typeface="+mn-ea"/>
                <a:cs typeface="+mn-cs"/>
              </a:rPr>
              <a:t>Xist</a:t>
            </a:r>
            <a:r>
              <a:rPr lang="en-US" sz="1200" b="0" i="1" kern="1200" dirty="0" smtClean="0">
                <a:solidFill>
                  <a:schemeClr val="tx1"/>
                </a:solidFill>
                <a:effectLst/>
                <a:latin typeface="+mn-lt"/>
                <a:ea typeface="+mn-ea"/>
                <a:cs typeface="+mn-cs"/>
              </a:rPr>
              <a:t> </a:t>
            </a:r>
            <a:r>
              <a:rPr lang="en-US" sz="1200" b="0" kern="1200" dirty="0" smtClean="0">
                <a:solidFill>
                  <a:schemeClr val="tx1"/>
                </a:solidFill>
                <a:effectLst/>
                <a:latin typeface="+mn-lt"/>
                <a:ea typeface="+mn-ea"/>
                <a:cs typeface="+mn-cs"/>
              </a:rPr>
              <a:t>and </a:t>
            </a:r>
            <a:r>
              <a:rPr lang="en-US" sz="1200" b="0" i="1" kern="1200" dirty="0" err="1" smtClean="0">
                <a:solidFill>
                  <a:schemeClr val="tx1"/>
                </a:solidFill>
                <a:effectLst/>
                <a:latin typeface="+mn-lt"/>
                <a:ea typeface="+mn-ea"/>
                <a:cs typeface="+mn-cs"/>
              </a:rPr>
              <a:t>RepA</a:t>
            </a:r>
            <a:r>
              <a:rPr lang="en-US" sz="1200" b="0" i="1" kern="1200" dirty="0" smtClean="0">
                <a:solidFill>
                  <a:schemeClr val="tx1"/>
                </a:solidFill>
                <a:effectLst/>
                <a:latin typeface="+mn-lt"/>
                <a:ea typeface="+mn-ea"/>
                <a:cs typeface="+mn-cs"/>
              </a:rPr>
              <a:t> </a:t>
            </a:r>
            <a:r>
              <a:rPr lang="en-US" sz="1200" b="0" kern="1200" dirty="0" smtClean="0">
                <a:solidFill>
                  <a:schemeClr val="tx1"/>
                </a:solidFill>
                <a:effectLst/>
                <a:latin typeface="+mn-lt"/>
                <a:ea typeface="+mn-ea"/>
                <a:cs typeface="+mn-cs"/>
              </a:rPr>
              <a:t>(the small internal non- coding transcript from the </a:t>
            </a:r>
            <a:r>
              <a:rPr lang="en-US" sz="1200" b="0" i="1" kern="1200" dirty="0" err="1" smtClean="0">
                <a:solidFill>
                  <a:schemeClr val="tx1"/>
                </a:solidFill>
                <a:effectLst/>
                <a:latin typeface="+mn-lt"/>
                <a:ea typeface="+mn-ea"/>
                <a:cs typeface="+mn-cs"/>
              </a:rPr>
              <a:t>Xist</a:t>
            </a:r>
            <a:r>
              <a:rPr lang="en-US" sz="1200" b="0" i="1" kern="1200" dirty="0" smtClean="0">
                <a:solidFill>
                  <a:schemeClr val="tx1"/>
                </a:solidFill>
                <a:effectLst/>
                <a:latin typeface="+mn-lt"/>
                <a:ea typeface="+mn-ea"/>
                <a:cs typeface="+mn-cs"/>
              </a:rPr>
              <a:t> </a:t>
            </a:r>
            <a:r>
              <a:rPr lang="en-US" sz="1200" b="0" kern="1200" dirty="0" smtClean="0">
                <a:solidFill>
                  <a:schemeClr val="tx1"/>
                </a:solidFill>
                <a:effectLst/>
                <a:latin typeface="+mn-lt"/>
                <a:ea typeface="+mn-ea"/>
                <a:cs typeface="+mn-cs"/>
              </a:rPr>
              <a:t>locus)25, or </a:t>
            </a:r>
            <a:r>
              <a:rPr lang="en-US" sz="1200" b="0" i="1" kern="1200" dirty="0" smtClean="0">
                <a:solidFill>
                  <a:schemeClr val="tx1"/>
                </a:solidFill>
                <a:effectLst/>
                <a:latin typeface="+mn-lt"/>
                <a:ea typeface="+mn-ea"/>
                <a:cs typeface="+mn-cs"/>
              </a:rPr>
              <a:t>Kcnqot1 </a:t>
            </a:r>
            <a:r>
              <a:rPr lang="en-US" sz="1200" kern="1200" dirty="0" smtClean="0">
                <a:solidFill>
                  <a:schemeClr val="tx1"/>
                </a:solidFill>
                <a:effectLst/>
                <a:latin typeface="+mn-lt"/>
                <a:ea typeface="+mn-ea"/>
                <a:cs typeface="+mn-cs"/>
              </a:rPr>
              <a:t>(</a:t>
            </a:r>
            <a:r>
              <a:rPr lang="en-US" sz="1200" kern="1200" dirty="0" err="1" smtClean="0">
                <a:solidFill>
                  <a:schemeClr val="tx1"/>
                </a:solidFill>
                <a:effectLst/>
                <a:latin typeface="+mn-lt"/>
                <a:ea typeface="+mn-ea"/>
                <a:cs typeface="+mn-cs"/>
              </a:rPr>
              <a:t>ReF.</a:t>
            </a:r>
            <a:r>
              <a:rPr lang="en-US" sz="1200" kern="1200" dirty="0" smtClean="0">
                <a:solidFill>
                  <a:schemeClr val="tx1"/>
                </a:solidFill>
                <a:effectLst/>
                <a:latin typeface="+mn-lt"/>
                <a:ea typeface="+mn-ea"/>
                <a:cs typeface="+mn-cs"/>
              </a:rPr>
              <a:t> 24) </a:t>
            </a:r>
            <a:r>
              <a:rPr lang="en-US" sz="1200" b="0" kern="1200" dirty="0" smtClean="0">
                <a:solidFill>
                  <a:schemeClr val="tx1"/>
                </a:solidFill>
                <a:effectLst/>
                <a:latin typeface="+mn-lt"/>
                <a:ea typeface="+mn-ea"/>
                <a:cs typeface="+mn-cs"/>
              </a:rPr>
              <a:t>recruit the </a:t>
            </a:r>
            <a:r>
              <a:rPr lang="en-US" sz="1200" b="0" kern="1200" dirty="0" err="1" smtClean="0">
                <a:solidFill>
                  <a:schemeClr val="tx1"/>
                </a:solidFill>
                <a:effectLst/>
                <a:latin typeface="+mn-lt"/>
                <a:ea typeface="+mn-ea"/>
                <a:cs typeface="+mn-cs"/>
              </a:rPr>
              <a:t>Polycomb</a:t>
            </a:r>
            <a:r>
              <a:rPr lang="en-US" sz="1200" b="0" kern="1200" dirty="0" smtClean="0">
                <a:solidFill>
                  <a:schemeClr val="tx1"/>
                </a:solidFill>
                <a:effectLst/>
                <a:latin typeface="+mn-lt"/>
                <a:ea typeface="+mn-ea"/>
                <a:cs typeface="+mn-cs"/>
              </a:rPr>
              <a:t> complex to the </a:t>
            </a:r>
            <a:r>
              <a:rPr lang="en-US" sz="1200" b="0" i="1" kern="1200" dirty="0" err="1" smtClean="0">
                <a:solidFill>
                  <a:schemeClr val="tx1"/>
                </a:solidFill>
                <a:effectLst/>
                <a:latin typeface="+mn-lt"/>
                <a:ea typeface="+mn-ea"/>
                <a:cs typeface="+mn-cs"/>
              </a:rPr>
              <a:t>HoxD</a:t>
            </a:r>
            <a:r>
              <a:rPr lang="en-US" sz="1200" b="0" i="1" kern="1200" dirty="0" smtClean="0">
                <a:solidFill>
                  <a:schemeClr val="tx1"/>
                </a:solidFill>
                <a:effectLst/>
                <a:latin typeface="+mn-lt"/>
                <a:ea typeface="+mn-ea"/>
                <a:cs typeface="+mn-cs"/>
              </a:rPr>
              <a:t> </a:t>
            </a:r>
            <a:r>
              <a:rPr lang="en-US" sz="1200" b="0" kern="1200" dirty="0" smtClean="0">
                <a:solidFill>
                  <a:schemeClr val="tx1"/>
                </a:solidFill>
                <a:effectLst/>
                <a:latin typeface="+mn-lt"/>
                <a:ea typeface="+mn-ea"/>
                <a:cs typeface="+mn-cs"/>
              </a:rPr>
              <a:t>locus, the X chromosome, or the </a:t>
            </a:r>
            <a:r>
              <a:rPr lang="en-US" sz="1200" b="0" i="1" kern="1200" dirty="0" smtClean="0">
                <a:solidFill>
                  <a:schemeClr val="tx1"/>
                </a:solidFill>
                <a:effectLst/>
                <a:latin typeface="+mn-lt"/>
                <a:ea typeface="+mn-ea"/>
                <a:cs typeface="+mn-cs"/>
              </a:rPr>
              <a:t>Kcnq1 </a:t>
            </a:r>
            <a:r>
              <a:rPr lang="en-US" sz="1200" b="0" kern="1200" dirty="0" smtClean="0">
                <a:solidFill>
                  <a:schemeClr val="tx1"/>
                </a:solidFill>
                <a:effectLst/>
                <a:latin typeface="+mn-lt"/>
                <a:ea typeface="+mn-ea"/>
                <a:cs typeface="+mn-cs"/>
              </a:rPr>
              <a:t>domain, respectively, where they </a:t>
            </a:r>
            <a:r>
              <a:rPr lang="en-US" sz="1200" b="0" kern="1200" dirty="0" err="1" smtClean="0">
                <a:solidFill>
                  <a:schemeClr val="tx1"/>
                </a:solidFill>
                <a:effectLst/>
                <a:latin typeface="+mn-lt"/>
                <a:ea typeface="+mn-ea"/>
                <a:cs typeface="+mn-cs"/>
              </a:rPr>
              <a:t>trimethylate</a:t>
            </a:r>
            <a:r>
              <a:rPr lang="en-US" sz="1200" b="0" kern="1200" dirty="0" smtClean="0">
                <a:solidFill>
                  <a:schemeClr val="tx1"/>
                </a:solidFill>
                <a:effectLst/>
                <a:latin typeface="+mn-lt"/>
                <a:ea typeface="+mn-ea"/>
                <a:cs typeface="+mn-cs"/>
              </a:rPr>
              <a:t> lysine 27 residues (me3K27) of histone H3 to induce heterochromatin formation and repress gene expression. </a:t>
            </a:r>
            <a:r>
              <a:rPr lang="en-US" sz="1200" b="1" kern="1200" dirty="0" smtClean="0">
                <a:solidFill>
                  <a:schemeClr val="tx1"/>
                </a:solidFill>
                <a:effectLst/>
                <a:latin typeface="+mn-lt"/>
                <a:ea typeface="+mn-ea"/>
                <a:cs typeface="+mn-cs"/>
              </a:rPr>
              <a:t>b </a:t>
            </a:r>
            <a:r>
              <a:rPr lang="en-US" sz="1200" b="0" kern="1200" dirty="0" smtClean="0">
                <a:solidFill>
                  <a:schemeClr val="tx1"/>
                </a:solidFill>
                <a:effectLst/>
                <a:latin typeface="+mn-lt"/>
                <a:ea typeface="+mn-ea"/>
                <a:cs typeface="+mn-cs"/>
              </a:rPr>
              <a:t>| </a:t>
            </a:r>
            <a:r>
              <a:rPr lang="en-US" sz="1200" b="0" kern="1200" dirty="0" err="1" smtClean="0">
                <a:solidFill>
                  <a:schemeClr val="tx1"/>
                </a:solidFill>
                <a:effectLst/>
                <a:latin typeface="+mn-lt"/>
                <a:ea typeface="+mn-ea"/>
                <a:cs typeface="+mn-cs"/>
              </a:rPr>
              <a:t>ncRNAs</a:t>
            </a:r>
            <a:r>
              <a:rPr lang="en-US" sz="1200" b="0" kern="1200" dirty="0" smtClean="0">
                <a:solidFill>
                  <a:schemeClr val="tx1"/>
                </a:solidFill>
                <a:effectLst/>
                <a:latin typeface="+mn-lt"/>
                <a:ea typeface="+mn-ea"/>
                <a:cs typeface="+mn-cs"/>
              </a:rPr>
              <a:t> can regulate the transcriptional process through a range of mechanisms. </a:t>
            </a:r>
            <a:r>
              <a:rPr lang="en-US" sz="1200" b="0" kern="1200" dirty="0" err="1" smtClean="0">
                <a:solidFill>
                  <a:schemeClr val="tx1"/>
                </a:solidFill>
                <a:effectLst/>
                <a:latin typeface="+mn-lt"/>
                <a:ea typeface="+mn-ea"/>
                <a:cs typeface="+mn-cs"/>
              </a:rPr>
              <a:t>ncRNAs</a:t>
            </a:r>
            <a:r>
              <a:rPr lang="en-US" sz="1200" b="0" kern="1200" dirty="0" smtClean="0">
                <a:solidFill>
                  <a:schemeClr val="tx1"/>
                </a:solidFill>
                <a:effectLst/>
                <a:latin typeface="+mn-lt"/>
                <a:ea typeface="+mn-ea"/>
                <a:cs typeface="+mn-cs"/>
              </a:rPr>
              <a:t> tethered to the </a:t>
            </a:r>
            <a:r>
              <a:rPr lang="en-US" sz="1200" b="0" kern="1200" dirty="0" err="1" smtClean="0">
                <a:solidFill>
                  <a:schemeClr val="tx1"/>
                </a:solidFill>
                <a:effectLst/>
                <a:latin typeface="+mn-lt"/>
                <a:ea typeface="+mn-ea"/>
                <a:cs typeface="+mn-cs"/>
              </a:rPr>
              <a:t>cyclin</a:t>
            </a:r>
            <a:r>
              <a:rPr lang="en-US" sz="1200" b="0" kern="1200" dirty="0" smtClean="0">
                <a:solidFill>
                  <a:schemeClr val="tx1"/>
                </a:solidFill>
                <a:effectLst/>
                <a:latin typeface="+mn-lt"/>
                <a:ea typeface="+mn-ea"/>
                <a:cs typeface="+mn-cs"/>
              </a:rPr>
              <a:t> D1 gene recruit the </a:t>
            </a:r>
            <a:endParaRPr lang="en-US" dirty="0" smtClean="0"/>
          </a:p>
          <a:p>
            <a:r>
              <a:rPr lang="en-US" sz="1200" b="0" kern="1200" dirty="0" smtClean="0">
                <a:solidFill>
                  <a:schemeClr val="tx1"/>
                </a:solidFill>
                <a:effectLst/>
                <a:latin typeface="+mn-lt"/>
                <a:ea typeface="+mn-ea"/>
                <a:cs typeface="+mn-cs"/>
              </a:rPr>
              <a:t>RNA binding protein TLs to modulate the histone </a:t>
            </a:r>
            <a:r>
              <a:rPr lang="en-US" sz="1200" b="0" kern="1200" dirty="0" err="1" smtClean="0">
                <a:solidFill>
                  <a:schemeClr val="tx1"/>
                </a:solidFill>
                <a:effectLst/>
                <a:latin typeface="+mn-lt"/>
                <a:ea typeface="+mn-ea"/>
                <a:cs typeface="+mn-cs"/>
              </a:rPr>
              <a:t>aNcaetuyrletrRanevsfiewrass|eGaecnteivtitcys</a:t>
            </a:r>
            <a:r>
              <a:rPr lang="en-US" sz="1200" b="0" kern="1200" dirty="0" smtClean="0">
                <a:solidFill>
                  <a:schemeClr val="tx1"/>
                </a:solidFill>
                <a:effectLst/>
                <a:latin typeface="+mn-lt"/>
                <a:ea typeface="+mn-ea"/>
                <a:cs typeface="+mn-cs"/>
              </a:rPr>
              <a:t> of </a:t>
            </a:r>
            <a:r>
              <a:rPr lang="en-US" sz="1200" b="0" kern="1200" dirty="0" err="1" smtClean="0">
                <a:solidFill>
                  <a:schemeClr val="tx1"/>
                </a:solidFill>
                <a:effectLst/>
                <a:latin typeface="+mn-lt"/>
                <a:ea typeface="+mn-ea"/>
                <a:cs typeface="+mn-cs"/>
              </a:rPr>
              <a:t>CReB</a:t>
            </a:r>
            <a:r>
              <a:rPr lang="en-US" sz="1200" b="0" kern="1200" dirty="0" smtClean="0">
                <a:solidFill>
                  <a:schemeClr val="tx1"/>
                </a:solidFill>
                <a:effectLst/>
                <a:latin typeface="+mn-lt"/>
                <a:ea typeface="+mn-ea"/>
                <a:cs typeface="+mn-cs"/>
              </a:rPr>
              <a:t> binding protein (CBP) and p300 to repress gene transcription29. </a:t>
            </a:r>
            <a:r>
              <a:rPr lang="en-US" sz="1200" b="1" kern="1200" dirty="0" smtClean="0">
                <a:solidFill>
                  <a:schemeClr val="tx1"/>
                </a:solidFill>
                <a:effectLst/>
                <a:latin typeface="+mn-lt"/>
                <a:ea typeface="+mn-ea"/>
                <a:cs typeface="+mn-cs"/>
              </a:rPr>
              <a:t>c </a:t>
            </a:r>
            <a:r>
              <a:rPr lang="en-US" sz="1200" b="0" kern="1200" dirty="0" smtClean="0">
                <a:solidFill>
                  <a:schemeClr val="tx1"/>
                </a:solidFill>
                <a:effectLst/>
                <a:latin typeface="+mn-lt"/>
                <a:ea typeface="+mn-ea"/>
                <a:cs typeface="+mn-cs"/>
              </a:rPr>
              <a:t>| An </a:t>
            </a:r>
            <a:r>
              <a:rPr lang="en-US" sz="1200" b="0" kern="1200" dirty="0" err="1" smtClean="0">
                <a:solidFill>
                  <a:schemeClr val="tx1"/>
                </a:solidFill>
                <a:effectLst/>
                <a:latin typeface="+mn-lt"/>
                <a:ea typeface="+mn-ea"/>
                <a:cs typeface="+mn-cs"/>
              </a:rPr>
              <a:t>ultraconserved</a:t>
            </a:r>
            <a:r>
              <a:rPr lang="en-US" sz="1200" b="0" kern="1200" dirty="0" smtClean="0">
                <a:solidFill>
                  <a:schemeClr val="tx1"/>
                </a:solidFill>
                <a:effectLst/>
                <a:latin typeface="+mn-lt"/>
                <a:ea typeface="+mn-ea"/>
                <a:cs typeface="+mn-cs"/>
              </a:rPr>
              <a:t> enhancer is transcribed as a long </a:t>
            </a:r>
            <a:r>
              <a:rPr lang="en-US" sz="1200" b="0" kern="1200" dirty="0" err="1" smtClean="0">
                <a:solidFill>
                  <a:schemeClr val="tx1"/>
                </a:solidFill>
                <a:effectLst/>
                <a:latin typeface="+mn-lt"/>
                <a:ea typeface="+mn-ea"/>
                <a:cs typeface="+mn-cs"/>
              </a:rPr>
              <a:t>ncRNA</a:t>
            </a:r>
            <a:r>
              <a:rPr lang="en-US" sz="1200" b="0" kern="1200" dirty="0" smtClean="0">
                <a:solidFill>
                  <a:schemeClr val="tx1"/>
                </a:solidFill>
                <a:effectLst/>
                <a:latin typeface="+mn-lt"/>
                <a:ea typeface="+mn-ea"/>
                <a:cs typeface="+mn-cs"/>
              </a:rPr>
              <a:t>, </a:t>
            </a:r>
            <a:r>
              <a:rPr lang="en-US" sz="1200" b="0" i="1" kern="1200" dirty="0" smtClean="0">
                <a:solidFill>
                  <a:schemeClr val="tx1"/>
                </a:solidFill>
                <a:effectLst/>
                <a:latin typeface="+mn-lt"/>
                <a:ea typeface="+mn-ea"/>
                <a:cs typeface="+mn-cs"/>
              </a:rPr>
              <a:t>Evf2, </a:t>
            </a:r>
            <a:r>
              <a:rPr lang="en-US" sz="1200" b="0" kern="1200" dirty="0" smtClean="0">
                <a:solidFill>
                  <a:schemeClr val="tx1"/>
                </a:solidFill>
                <a:effectLst/>
                <a:latin typeface="+mn-lt"/>
                <a:ea typeface="+mn-ea"/>
                <a:cs typeface="+mn-cs"/>
              </a:rPr>
              <a:t>which subsequently acts as a co-activator to the transcription factor DLX2, to regulate the </a:t>
            </a:r>
            <a:r>
              <a:rPr lang="en-US" sz="1200" b="0" i="1" kern="1200" dirty="0" smtClean="0">
                <a:solidFill>
                  <a:schemeClr val="tx1"/>
                </a:solidFill>
                <a:effectLst/>
                <a:latin typeface="+mn-lt"/>
                <a:ea typeface="+mn-ea"/>
                <a:cs typeface="+mn-cs"/>
              </a:rPr>
              <a:t>Dlx6 </a:t>
            </a:r>
            <a:r>
              <a:rPr lang="en-US" sz="1200" b="0" kern="1200" dirty="0" smtClean="0">
                <a:solidFill>
                  <a:schemeClr val="tx1"/>
                </a:solidFill>
                <a:effectLst/>
                <a:latin typeface="+mn-lt"/>
                <a:ea typeface="+mn-ea"/>
                <a:cs typeface="+mn-cs"/>
              </a:rPr>
              <a:t>gene transcription30. </a:t>
            </a:r>
            <a:r>
              <a:rPr lang="en-US" sz="1200" b="1" kern="1200" dirty="0" smtClean="0">
                <a:solidFill>
                  <a:schemeClr val="tx1"/>
                </a:solidFill>
                <a:effectLst/>
                <a:latin typeface="+mn-lt"/>
                <a:ea typeface="+mn-ea"/>
                <a:cs typeface="+mn-cs"/>
              </a:rPr>
              <a:t>d </a:t>
            </a:r>
            <a:r>
              <a:rPr lang="en-US" sz="1200" b="0" kern="1200" dirty="0" smtClean="0">
                <a:solidFill>
                  <a:schemeClr val="tx1"/>
                </a:solidFill>
                <a:effectLst/>
                <a:latin typeface="+mn-lt"/>
                <a:ea typeface="+mn-ea"/>
                <a:cs typeface="+mn-cs"/>
              </a:rPr>
              <a:t>| A </a:t>
            </a:r>
            <a:r>
              <a:rPr lang="en-US" sz="1200" b="0" kern="1200" dirty="0" err="1" smtClean="0">
                <a:solidFill>
                  <a:schemeClr val="tx1"/>
                </a:solidFill>
                <a:effectLst/>
                <a:latin typeface="+mn-lt"/>
                <a:ea typeface="+mn-ea"/>
                <a:cs typeface="+mn-cs"/>
              </a:rPr>
              <a:t>ncRNA</a:t>
            </a:r>
            <a:r>
              <a:rPr lang="en-US" sz="1200" b="0" kern="1200" dirty="0" smtClean="0">
                <a:solidFill>
                  <a:schemeClr val="tx1"/>
                </a:solidFill>
                <a:effectLst/>
                <a:latin typeface="+mn-lt"/>
                <a:ea typeface="+mn-ea"/>
                <a:cs typeface="+mn-cs"/>
              </a:rPr>
              <a:t> transcribed from the </a:t>
            </a:r>
            <a:r>
              <a:rPr lang="en-US" sz="1200" b="0" i="1" kern="1200" dirty="0" smtClean="0">
                <a:solidFill>
                  <a:schemeClr val="tx1"/>
                </a:solidFill>
                <a:effectLst/>
                <a:latin typeface="+mn-lt"/>
                <a:ea typeface="+mn-ea"/>
                <a:cs typeface="+mn-cs"/>
              </a:rPr>
              <a:t>DHFR </a:t>
            </a:r>
            <a:r>
              <a:rPr lang="en-US" sz="1200" b="0" kern="1200" dirty="0" smtClean="0">
                <a:solidFill>
                  <a:schemeClr val="tx1"/>
                </a:solidFill>
                <a:effectLst/>
                <a:latin typeface="+mn-lt"/>
                <a:ea typeface="+mn-ea"/>
                <a:cs typeface="+mn-cs"/>
              </a:rPr>
              <a:t>minor promoter in humans can form a triplex at the major promoter to occlude the binding of the general transcription factor TFIID, and thereby silence </a:t>
            </a:r>
            <a:r>
              <a:rPr lang="en-US" sz="1200" b="0" i="1" kern="1200" dirty="0" smtClean="0">
                <a:solidFill>
                  <a:schemeClr val="tx1"/>
                </a:solidFill>
                <a:effectLst/>
                <a:latin typeface="+mn-lt"/>
                <a:ea typeface="+mn-ea"/>
                <a:cs typeface="+mn-cs"/>
              </a:rPr>
              <a:t>DHFR </a:t>
            </a:r>
            <a:r>
              <a:rPr lang="en-US" sz="1200" b="0" kern="1200" dirty="0" smtClean="0">
                <a:solidFill>
                  <a:schemeClr val="tx1"/>
                </a:solidFill>
                <a:effectLst/>
                <a:latin typeface="+mn-lt"/>
                <a:ea typeface="+mn-ea"/>
                <a:cs typeface="+mn-cs"/>
              </a:rPr>
              <a:t>gene expression31. </a:t>
            </a:r>
            <a:r>
              <a:rPr lang="en-US" sz="1200" b="1" kern="1200" dirty="0" smtClean="0">
                <a:solidFill>
                  <a:schemeClr val="tx1"/>
                </a:solidFill>
                <a:effectLst/>
                <a:latin typeface="+mn-lt"/>
                <a:ea typeface="+mn-ea"/>
                <a:cs typeface="+mn-cs"/>
              </a:rPr>
              <a:t>e </a:t>
            </a:r>
            <a:r>
              <a:rPr lang="en-US" sz="1200" b="0" kern="1200" dirty="0" smtClean="0">
                <a:solidFill>
                  <a:schemeClr val="tx1"/>
                </a:solidFill>
                <a:effectLst/>
                <a:latin typeface="+mn-lt"/>
                <a:ea typeface="+mn-ea"/>
                <a:cs typeface="+mn-cs"/>
              </a:rPr>
              <a:t>| An antisense </a:t>
            </a:r>
            <a:r>
              <a:rPr lang="en-US" sz="1200" b="0" kern="1200" dirty="0" err="1" smtClean="0">
                <a:solidFill>
                  <a:schemeClr val="tx1"/>
                </a:solidFill>
                <a:effectLst/>
                <a:latin typeface="+mn-lt"/>
                <a:ea typeface="+mn-ea"/>
                <a:cs typeface="+mn-cs"/>
              </a:rPr>
              <a:t>ncRNA</a:t>
            </a:r>
            <a:r>
              <a:rPr lang="en-US" sz="1200" b="0" kern="1200" dirty="0" smtClean="0">
                <a:solidFill>
                  <a:schemeClr val="tx1"/>
                </a:solidFill>
                <a:effectLst/>
                <a:latin typeface="+mn-lt"/>
                <a:ea typeface="+mn-ea"/>
                <a:cs typeface="+mn-cs"/>
              </a:rPr>
              <a:t> can mask the 5′ splice site of the zinc finger </a:t>
            </a:r>
            <a:r>
              <a:rPr lang="en-US" sz="1200" b="0" kern="1200" dirty="0" err="1" smtClean="0">
                <a:solidFill>
                  <a:schemeClr val="tx1"/>
                </a:solidFill>
                <a:effectLst/>
                <a:latin typeface="+mn-lt"/>
                <a:ea typeface="+mn-ea"/>
                <a:cs typeface="+mn-cs"/>
              </a:rPr>
              <a:t>homeobox</a:t>
            </a:r>
            <a:r>
              <a:rPr lang="en-US" sz="1200" b="0" kern="1200" dirty="0" smtClean="0">
                <a:solidFill>
                  <a:schemeClr val="tx1"/>
                </a:solidFill>
                <a:effectLst/>
                <a:latin typeface="+mn-lt"/>
                <a:ea typeface="+mn-ea"/>
                <a:cs typeface="+mn-cs"/>
              </a:rPr>
              <a:t> mRNA </a:t>
            </a:r>
            <a:r>
              <a:rPr lang="en-US" sz="1200" b="0" i="1" kern="1200" dirty="0" smtClean="0">
                <a:solidFill>
                  <a:schemeClr val="tx1"/>
                </a:solidFill>
                <a:effectLst/>
                <a:latin typeface="+mn-lt"/>
                <a:ea typeface="+mn-ea"/>
                <a:cs typeface="+mn-cs"/>
              </a:rPr>
              <a:t>Zeb2 </a:t>
            </a:r>
            <a:r>
              <a:rPr lang="en-US" sz="1200" b="0" kern="1200" dirty="0" smtClean="0">
                <a:solidFill>
                  <a:schemeClr val="tx1"/>
                </a:solidFill>
                <a:effectLst/>
                <a:latin typeface="+mn-lt"/>
                <a:ea typeface="+mn-ea"/>
                <a:cs typeface="+mn-cs"/>
              </a:rPr>
              <a:t>from the </a:t>
            </a:r>
            <a:r>
              <a:rPr lang="en-US" sz="1200" b="0" kern="1200" dirty="0" err="1" smtClean="0">
                <a:solidFill>
                  <a:schemeClr val="tx1"/>
                </a:solidFill>
                <a:effectLst/>
                <a:latin typeface="+mn-lt"/>
                <a:ea typeface="+mn-ea"/>
                <a:cs typeface="+mn-cs"/>
              </a:rPr>
              <a:t>spliceosome</a:t>
            </a:r>
            <a:r>
              <a:rPr lang="en-US" sz="1200" b="0" kern="1200" dirty="0" smtClean="0">
                <a:solidFill>
                  <a:schemeClr val="tx1"/>
                </a:solidFill>
                <a:effectLst/>
                <a:latin typeface="+mn-lt"/>
                <a:ea typeface="+mn-ea"/>
                <a:cs typeface="+mn-cs"/>
              </a:rPr>
              <a:t>, resulting in intron retention. The translation machinery can then recognize and bind an internal ribosome entry site (</a:t>
            </a:r>
            <a:r>
              <a:rPr lang="en-US" sz="1200" b="0" kern="1200" dirty="0" err="1" smtClean="0">
                <a:solidFill>
                  <a:schemeClr val="tx1"/>
                </a:solidFill>
                <a:effectLst/>
                <a:latin typeface="+mn-lt"/>
                <a:ea typeface="+mn-ea"/>
                <a:cs typeface="+mn-cs"/>
              </a:rPr>
              <a:t>IRe</a:t>
            </a:r>
            <a:r>
              <a:rPr lang="en-US" sz="1200" b="0" kern="1200" dirty="0" smtClean="0">
                <a:solidFill>
                  <a:schemeClr val="tx1"/>
                </a:solidFill>
                <a:effectLst/>
                <a:latin typeface="+mn-lt"/>
                <a:ea typeface="+mn-ea"/>
                <a:cs typeface="+mn-cs"/>
              </a:rPr>
              <a:t>) in the retained intron, resulting in efficient </a:t>
            </a:r>
            <a:r>
              <a:rPr lang="en-US" sz="1200" b="0" i="1" kern="1200" dirty="0" smtClean="0">
                <a:solidFill>
                  <a:schemeClr val="tx1"/>
                </a:solidFill>
                <a:effectLst/>
                <a:latin typeface="+mn-lt"/>
                <a:ea typeface="+mn-ea"/>
                <a:cs typeface="+mn-cs"/>
              </a:rPr>
              <a:t>Zeb2 </a:t>
            </a:r>
            <a:r>
              <a:rPr lang="en-US" sz="1200" b="0" kern="1200" dirty="0" smtClean="0">
                <a:solidFill>
                  <a:schemeClr val="tx1"/>
                </a:solidFill>
                <a:effectLst/>
                <a:latin typeface="+mn-lt"/>
                <a:ea typeface="+mn-ea"/>
                <a:cs typeface="+mn-cs"/>
              </a:rPr>
              <a:t>translation and expression35. </a:t>
            </a:r>
            <a:endParaRPr lang="en-US" dirty="0" smtClean="0"/>
          </a:p>
          <a:p>
            <a:endParaRPr lang="en-US" dirty="0"/>
          </a:p>
        </p:txBody>
      </p:sp>
      <p:sp>
        <p:nvSpPr>
          <p:cNvPr id="4" name="Slide Number Placeholder 3"/>
          <p:cNvSpPr>
            <a:spLocks noGrp="1"/>
          </p:cNvSpPr>
          <p:nvPr>
            <p:ph type="sldNum" sz="quarter" idx="10"/>
          </p:nvPr>
        </p:nvSpPr>
        <p:spPr/>
        <p:txBody>
          <a:bodyPr/>
          <a:lstStyle/>
          <a:p>
            <a:fld id="{C99D4AB3-4838-FF43-8A6C-0D6F263A152F}" type="slidenum">
              <a:rPr lang="en-US" smtClean="0"/>
              <a:t>27</a:t>
            </a:fld>
            <a:endParaRPr lang="en-US"/>
          </a:p>
        </p:txBody>
      </p:sp>
    </p:spTree>
    <p:extLst>
      <p:ext uri="{BB962C8B-B14F-4D97-AF65-F5344CB8AC3E}">
        <p14:creationId xmlns:p14="http://schemas.microsoft.com/office/powerpoint/2010/main" val="39801063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Figure3|ModularprinciplesoflargencRNAgenes. </a:t>
            </a:r>
            <a:r>
              <a:rPr lang="en-US" sz="1200" b="1" kern="1200" dirty="0" err="1" smtClean="0">
                <a:solidFill>
                  <a:schemeClr val="tx1"/>
                </a:solidFill>
                <a:effectLst/>
                <a:latin typeface="+mn-lt"/>
                <a:ea typeface="+mn-ea"/>
                <a:cs typeface="+mn-cs"/>
              </a:rPr>
              <a:t>a,Thefourprinciples</a:t>
            </a:r>
            <a:r>
              <a:rPr lang="en-US" sz="1200" b="1"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of nucleic acid and protein interactions. (1) RNA–protein interactions, (2) DNA–RNA hybridization-based interactions, (3) DNA–protein interactions and (4) RNA–RNA hybridization based interactions. </a:t>
            </a:r>
            <a:r>
              <a:rPr lang="en-US" sz="1200" b="1" kern="1200" dirty="0" smtClean="0">
                <a:solidFill>
                  <a:schemeClr val="tx1"/>
                </a:solidFill>
                <a:effectLst/>
                <a:latin typeface="+mn-lt"/>
                <a:ea typeface="+mn-ea"/>
                <a:cs typeface="+mn-cs"/>
              </a:rPr>
              <a:t>b, </a:t>
            </a:r>
            <a:r>
              <a:rPr lang="en-US" sz="1200" kern="1200" dirty="0" smtClean="0">
                <a:solidFill>
                  <a:schemeClr val="tx1"/>
                </a:solidFill>
                <a:effectLst/>
                <a:latin typeface="+mn-lt"/>
                <a:ea typeface="+mn-ea"/>
                <a:cs typeface="+mn-cs"/>
              </a:rPr>
              <a:t>Each of these principles can be combined to build distinct complexes. For example, combining RNA– protein and RNA–DNA interactions can localize a protein complex to a specific DNA sequence in an RNA-dependent manner; as has been implicated for the DHFR99 promoter and localization of DNMT3b98. Combining RNA–protein and protein–DNA principles can also localize a diverse set of proteins, which have a molecular scaffold created by RNA, to a specific DNA sequence in a protein-dependent manner. The ribosome is a multifaceted combination </a:t>
            </a:r>
            <a:endParaRPr lang="en-US" dirty="0" smtClean="0"/>
          </a:p>
          <a:p>
            <a:r>
              <a:rPr lang="en-US" sz="1200" kern="1200" dirty="0" smtClean="0">
                <a:solidFill>
                  <a:schemeClr val="tx1"/>
                </a:solidFill>
                <a:effectLst/>
                <a:latin typeface="+mn-lt"/>
                <a:ea typeface="+mn-ea"/>
                <a:cs typeface="+mn-cs"/>
              </a:rPr>
              <a:t>of RNA–protein interactions that facilitate correct RNA–RNA interactions for the ribozyme activity of the ribosome. The telomere replication activity of telomerase is an example of combining RNA–protein, RNA–DNA and protein–DNA interactions. </a:t>
            </a:r>
            <a:endParaRPr lang="en-US" dirty="0" smtClean="0"/>
          </a:p>
          <a:p>
            <a:endParaRPr lang="en-US" dirty="0"/>
          </a:p>
        </p:txBody>
      </p:sp>
      <p:sp>
        <p:nvSpPr>
          <p:cNvPr id="4" name="Slide Number Placeholder 3"/>
          <p:cNvSpPr>
            <a:spLocks noGrp="1"/>
          </p:cNvSpPr>
          <p:nvPr>
            <p:ph type="sldNum" sz="quarter" idx="10"/>
          </p:nvPr>
        </p:nvSpPr>
        <p:spPr/>
        <p:txBody>
          <a:bodyPr/>
          <a:lstStyle/>
          <a:p>
            <a:fld id="{C99D4AB3-4838-FF43-8A6C-0D6F263A152F}" type="slidenum">
              <a:rPr lang="en-US" smtClean="0"/>
              <a:t>28</a:t>
            </a:fld>
            <a:endParaRPr lang="en-US"/>
          </a:p>
        </p:txBody>
      </p:sp>
    </p:spTree>
    <p:extLst>
      <p:ext uri="{BB962C8B-B14F-4D97-AF65-F5344CB8AC3E}">
        <p14:creationId xmlns:p14="http://schemas.microsoft.com/office/powerpoint/2010/main" val="7506658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latin typeface="+mn-lt"/>
                <a:ea typeface="+mn-ea"/>
                <a:cs typeface="+mn-cs"/>
              </a:rPr>
              <a:t>Figure 4.Distance-based clustering of transcript decay rates. Transcripts are automatically clustered; with those showing indistinguishable decay</a:t>
            </a:r>
          </a:p>
          <a:p>
            <a:r>
              <a:rPr lang="en-US" sz="1200" kern="1200" dirty="0" smtClean="0">
                <a:solidFill>
                  <a:schemeClr val="tx1"/>
                </a:solidFill>
                <a:latin typeface="+mn-lt"/>
                <a:ea typeface="+mn-ea"/>
                <a:cs typeface="+mn-cs"/>
              </a:rPr>
              <a:t>profiles over the time course present in the same cluster, while transcripts with similar profiles are found in nearby clusters. The physical distance between</a:t>
            </a:r>
          </a:p>
          <a:p>
            <a:r>
              <a:rPr lang="en-US" sz="1200" kern="1200" dirty="0" smtClean="0">
                <a:solidFill>
                  <a:schemeClr val="tx1"/>
                </a:solidFill>
                <a:latin typeface="+mn-lt"/>
                <a:ea typeface="+mn-ea"/>
                <a:cs typeface="+mn-cs"/>
              </a:rPr>
              <a:t>individual clusters and between super-clusters represents the degree of difference in the decay profile. Clusters of clusters or super-clusters are created by</a:t>
            </a:r>
          </a:p>
          <a:p>
            <a:r>
              <a:rPr lang="en-US" sz="1200" kern="1200" dirty="0" smtClean="0">
                <a:solidFill>
                  <a:schemeClr val="tx1"/>
                </a:solidFill>
                <a:latin typeface="+mn-lt"/>
                <a:ea typeface="+mn-ea"/>
                <a:cs typeface="+mn-cs"/>
              </a:rPr>
              <a:t>applying the method used to form the clusters to the clusters themselves. Title gives the cluster number and the number of probes in the cluster. (X-axis)</a:t>
            </a:r>
          </a:p>
          <a:p>
            <a:r>
              <a:rPr lang="en-US" sz="1200" kern="1200" dirty="0" smtClean="0">
                <a:solidFill>
                  <a:schemeClr val="tx1"/>
                </a:solidFill>
                <a:latin typeface="+mn-lt"/>
                <a:ea typeface="+mn-ea"/>
                <a:cs typeface="+mn-cs"/>
              </a:rPr>
              <a:t>Cumulative expression of all probes in the cluster. Decay profiles are stacked bar graphs with every stack representing a separate transcript; when there are</a:t>
            </a:r>
          </a:p>
          <a:p>
            <a:r>
              <a:rPr lang="en-US" sz="1200" kern="1200" dirty="0" smtClean="0">
                <a:solidFill>
                  <a:schemeClr val="tx1"/>
                </a:solidFill>
                <a:latin typeface="+mn-lt"/>
                <a:ea typeface="+mn-ea"/>
                <a:cs typeface="+mn-cs"/>
              </a:rPr>
              <a:t>many transcripts in a cluster, the expression level of some transcripts cannot be individually visualized and are seen as areas of black (representing many</a:t>
            </a:r>
          </a:p>
          <a:p>
            <a:r>
              <a:rPr lang="en-US" sz="1200" kern="1200" dirty="0" smtClean="0">
                <a:solidFill>
                  <a:schemeClr val="tx1"/>
                </a:solidFill>
                <a:latin typeface="+mn-lt"/>
                <a:ea typeface="+mn-ea"/>
                <a:cs typeface="+mn-cs"/>
              </a:rPr>
              <a:t>transcripts). An interactive version of this figure can be found at http://</a:t>
            </a:r>
            <a:r>
              <a:rPr lang="en-US" sz="1200" kern="1200" dirty="0" err="1" smtClean="0">
                <a:solidFill>
                  <a:schemeClr val="tx1"/>
                </a:solidFill>
                <a:latin typeface="+mn-lt"/>
                <a:ea typeface="+mn-ea"/>
                <a:cs typeface="+mn-cs"/>
              </a:rPr>
              <a:t>stability.matticklab.com</a:t>
            </a:r>
            <a:r>
              <a:rPr lang="en-US" sz="1200" kern="1200" dirty="0" smtClean="0">
                <a:solidFill>
                  <a:schemeClr val="tx1"/>
                </a:solidFill>
                <a:latin typeface="+mn-lt"/>
                <a:ea typeface="+mn-ea"/>
                <a:cs typeface="+mn-cs"/>
              </a:rPr>
              <a:t>/.</a:t>
            </a:r>
            <a:endParaRPr lang="en-US" dirty="0"/>
          </a:p>
        </p:txBody>
      </p:sp>
      <p:sp>
        <p:nvSpPr>
          <p:cNvPr id="4" name="Slide Number Placeholder 3"/>
          <p:cNvSpPr>
            <a:spLocks noGrp="1"/>
          </p:cNvSpPr>
          <p:nvPr>
            <p:ph type="sldNum" sz="quarter" idx="10"/>
          </p:nvPr>
        </p:nvSpPr>
        <p:spPr/>
        <p:txBody>
          <a:bodyPr/>
          <a:lstStyle/>
          <a:p>
            <a:fld id="{C99D4AB3-4838-FF43-8A6C-0D6F263A152F}" type="slidenum">
              <a:rPr lang="en-US" smtClean="0"/>
              <a:t>34</a:t>
            </a:fld>
            <a:endParaRPr lang="en-US"/>
          </a:p>
        </p:txBody>
      </p:sp>
    </p:spTree>
    <p:extLst>
      <p:ext uri="{BB962C8B-B14F-4D97-AF65-F5344CB8AC3E}">
        <p14:creationId xmlns:p14="http://schemas.microsoft.com/office/powerpoint/2010/main" val="325102647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Slide 1:</a:t>
            </a:r>
          </a:p>
          <a:p>
            <a:endParaRPr lang="en-US" dirty="0" smtClean="0"/>
          </a:p>
          <a:p>
            <a:r>
              <a:rPr lang="en-US" dirty="0" smtClean="0"/>
              <a:t>First, I would like to apologize because I have changed my talk from the original title.  Our NGS experiment hit a wall and  was delayed.</a:t>
            </a:r>
          </a:p>
          <a:p>
            <a:endParaRPr lang="en-US" dirty="0" smtClean="0"/>
          </a:p>
          <a:p>
            <a:r>
              <a:rPr lang="en-US" dirty="0" smtClean="0"/>
              <a:t>Instead, I will talk about one of our older experiment where we measure </a:t>
            </a:r>
            <a:r>
              <a:rPr lang="en-US" dirty="0" err="1" smtClean="0"/>
              <a:t>lncRNA</a:t>
            </a:r>
            <a:r>
              <a:rPr lang="en-US" dirty="0" smtClean="0"/>
              <a:t>, together with mRNA, using microarray platforms</a:t>
            </a:r>
          </a:p>
          <a:p>
            <a:endParaRPr lang="en-US" dirty="0" smtClean="0"/>
          </a:p>
          <a:p>
            <a:r>
              <a:rPr lang="en-US" dirty="0" smtClean="0"/>
              <a:t>This is a collaboration between University of Colorado, and the Children’s Hospital of Philadelphia.</a:t>
            </a:r>
          </a:p>
          <a:p>
            <a:endParaRPr lang="en-US" dirty="0" smtClean="0"/>
          </a:p>
          <a:p>
            <a:r>
              <a:rPr lang="en-US" dirty="0" smtClean="0"/>
              <a:t>My name is Tzu Phang from University of Colorado.</a:t>
            </a:r>
            <a:endParaRPr lang="en-US" dirty="0"/>
          </a:p>
        </p:txBody>
      </p:sp>
      <p:sp>
        <p:nvSpPr>
          <p:cNvPr id="4" name="Slide Number Placeholder 3"/>
          <p:cNvSpPr>
            <a:spLocks noGrp="1"/>
          </p:cNvSpPr>
          <p:nvPr>
            <p:ph type="sldNum" sz="quarter" idx="10"/>
          </p:nvPr>
        </p:nvSpPr>
        <p:spPr/>
        <p:txBody>
          <a:bodyPr/>
          <a:lstStyle/>
          <a:p>
            <a:fld id="{9EE9DED0-2E38-E946-B880-49A1B548BA5D}" type="slidenum">
              <a:rPr lang="en-US" smtClean="0"/>
              <a:t>36</a:t>
            </a:fld>
            <a:endParaRPr lang="en-US"/>
          </a:p>
        </p:txBody>
      </p:sp>
    </p:spTree>
    <p:extLst>
      <p:ext uri="{BB962C8B-B14F-4D97-AF65-F5344CB8AC3E}">
        <p14:creationId xmlns:p14="http://schemas.microsoft.com/office/powerpoint/2010/main" val="7894492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Slide 2:</a:t>
            </a:r>
          </a:p>
          <a:p>
            <a:endParaRPr lang="en-US" baseline="0" dirty="0" smtClean="0"/>
          </a:p>
          <a:p>
            <a:r>
              <a:rPr lang="en-US" baseline="0" dirty="0" smtClean="0"/>
              <a:t>About 2% of human genome code for mRNA, which constitute about 23,000 genes, about the same for mouse.  These mRNAs are then translated into protein, the biological machine for the cell.  </a:t>
            </a:r>
          </a:p>
          <a:p>
            <a:endParaRPr lang="en-US" baseline="0" dirty="0" smtClean="0"/>
          </a:p>
          <a:p>
            <a:r>
              <a:rPr lang="en-US" baseline="0" dirty="0" smtClean="0"/>
              <a:t>Recent studies from Tiling and NGS experiments show that the genome is pervasively transcript, and some claimed that 90% of the genome is transcribed.  One of the result is long non-coding RNA (</a:t>
            </a:r>
            <a:r>
              <a:rPr lang="en-US" baseline="0" dirty="0" err="1" smtClean="0"/>
              <a:t>lncRNA</a:t>
            </a:r>
            <a:r>
              <a:rPr lang="en-US" baseline="0" dirty="0" smtClean="0"/>
              <a:t>).</a:t>
            </a:r>
          </a:p>
          <a:p>
            <a:endParaRPr lang="en-US" baseline="0" dirty="0" smtClean="0"/>
          </a:p>
          <a:p>
            <a:r>
              <a:rPr lang="en-US" baseline="0" dirty="0" err="1" smtClean="0"/>
              <a:t>LncRNA</a:t>
            </a:r>
            <a:r>
              <a:rPr lang="en-US" baseline="0" dirty="0" smtClean="0"/>
              <a:t> is defined to have at least 200 nucleotide long and have no obvious ORF for at least 100 amino acids.  The current estimate for </a:t>
            </a:r>
            <a:r>
              <a:rPr lang="en-US" baseline="0" dirty="0" err="1" smtClean="0"/>
              <a:t>lncRNA</a:t>
            </a:r>
            <a:r>
              <a:rPr lang="en-US" baseline="0" dirty="0" smtClean="0"/>
              <a:t> is around 7000 to 23,000.  The microarray system we used for this experiment divides that </a:t>
            </a:r>
            <a:r>
              <a:rPr lang="en-US" baseline="0" dirty="0" err="1" smtClean="0"/>
              <a:t>lncRNA</a:t>
            </a:r>
            <a:r>
              <a:rPr lang="en-US" baseline="0" dirty="0" smtClean="0"/>
              <a:t> into 4 major types: </a:t>
            </a:r>
            <a:r>
              <a:rPr lang="en-US" baseline="0" dirty="0" err="1" smtClean="0"/>
              <a:t>sense_overlap</a:t>
            </a:r>
            <a:r>
              <a:rPr lang="en-US" baseline="0" dirty="0" smtClean="0"/>
              <a:t>, </a:t>
            </a:r>
            <a:r>
              <a:rPr lang="en-US" baseline="0" dirty="0" err="1" smtClean="0"/>
              <a:t>antisense_overlap</a:t>
            </a:r>
            <a:r>
              <a:rPr lang="en-US" baseline="0" dirty="0" smtClean="0"/>
              <a:t>, bidirectional and </a:t>
            </a:r>
            <a:r>
              <a:rPr lang="en-US" baseline="0" dirty="0" err="1" smtClean="0"/>
              <a:t>intergenic</a:t>
            </a:r>
            <a:endParaRPr lang="en-US" baseline="0" dirty="0" smtClean="0"/>
          </a:p>
          <a:p>
            <a:endParaRPr lang="en-US" baseline="0" dirty="0" smtClean="0"/>
          </a:p>
          <a:p>
            <a:r>
              <a:rPr lang="en-US" baseline="0" dirty="0" err="1" smtClean="0"/>
              <a:t>LncRNAs</a:t>
            </a:r>
            <a:r>
              <a:rPr lang="en-US" baseline="0" dirty="0" smtClean="0"/>
              <a:t> same as mRNA with multiple exons</a:t>
            </a:r>
          </a:p>
          <a:p>
            <a:endParaRPr lang="en-US" baseline="0" dirty="0" smtClean="0"/>
          </a:p>
          <a:p>
            <a:r>
              <a:rPr lang="en-US" baseline="0" dirty="0" smtClean="0"/>
              <a:t>(</a:t>
            </a:r>
            <a:r>
              <a:rPr lang="en-US" baseline="0" dirty="0" err="1" smtClean="0"/>
              <a:t>Sense_overlap</a:t>
            </a:r>
            <a:r>
              <a:rPr lang="en-US" baseline="0" dirty="0" smtClean="0"/>
              <a:t>) </a:t>
            </a:r>
            <a:r>
              <a:rPr lang="en-US" baseline="0" dirty="0" err="1" smtClean="0"/>
              <a:t>lncRNA</a:t>
            </a:r>
            <a:r>
              <a:rPr lang="en-US" baseline="0" dirty="0" smtClean="0"/>
              <a:t> is located on the same strand on a protein coding gene.  They were usually located in the UTRs and intron on the coding gene.</a:t>
            </a:r>
          </a:p>
          <a:p>
            <a:endParaRPr lang="en-US" baseline="0" dirty="0" smtClean="0"/>
          </a:p>
          <a:p>
            <a:r>
              <a:rPr lang="en-US" baseline="0" dirty="0" smtClean="0"/>
              <a:t>(</a:t>
            </a:r>
            <a:r>
              <a:rPr lang="en-US" baseline="0" dirty="0" err="1" smtClean="0"/>
              <a:t>Antisense_overlap</a:t>
            </a:r>
            <a:r>
              <a:rPr lang="en-US" baseline="0" dirty="0" smtClean="0"/>
              <a:t>) </a:t>
            </a:r>
            <a:r>
              <a:rPr lang="en-US" baseline="0" dirty="0" err="1" smtClean="0"/>
              <a:t>lncRNA</a:t>
            </a:r>
            <a:r>
              <a:rPr lang="en-US" baseline="0" dirty="0" smtClean="0"/>
              <a:t> is located on the opposite strand.</a:t>
            </a:r>
          </a:p>
          <a:p>
            <a:endParaRPr lang="en-US" baseline="0" dirty="0" smtClean="0"/>
          </a:p>
          <a:p>
            <a:r>
              <a:rPr lang="en-US" baseline="0" dirty="0" smtClean="0"/>
              <a:t>(</a:t>
            </a:r>
            <a:r>
              <a:rPr lang="en-US" baseline="0" dirty="0" err="1" smtClean="0"/>
              <a:t>Intergenic</a:t>
            </a:r>
            <a:r>
              <a:rPr lang="en-US" baseline="0" dirty="0" smtClean="0"/>
              <a:t>) </a:t>
            </a:r>
            <a:r>
              <a:rPr lang="en-US" baseline="0" dirty="0" err="1" smtClean="0"/>
              <a:t>lncRNA</a:t>
            </a:r>
            <a:r>
              <a:rPr lang="en-US" baseline="0" dirty="0" smtClean="0"/>
              <a:t>, as its name indicated is located in between protein coding gene</a:t>
            </a:r>
          </a:p>
          <a:p>
            <a:endParaRPr lang="en-US" baseline="0" dirty="0" smtClean="0"/>
          </a:p>
          <a:p>
            <a:r>
              <a:rPr lang="en-US" baseline="0" dirty="0" smtClean="0"/>
              <a:t>(bidirectional) </a:t>
            </a:r>
            <a:r>
              <a:rPr lang="en-US" baseline="0" dirty="0" err="1" smtClean="0"/>
              <a:t>lncRNA</a:t>
            </a:r>
            <a:r>
              <a:rPr lang="en-US" baseline="0" dirty="0" smtClean="0"/>
              <a:t> is a special class of </a:t>
            </a:r>
            <a:r>
              <a:rPr lang="en-US" baseline="0" dirty="0" err="1" smtClean="0"/>
              <a:t>lncRNA</a:t>
            </a:r>
            <a:r>
              <a:rPr lang="en-US" baseline="0" dirty="0" smtClean="0"/>
              <a:t> that similar to </a:t>
            </a:r>
            <a:r>
              <a:rPr lang="en-US" baseline="0" dirty="0" err="1" smtClean="0"/>
              <a:t>intergenic</a:t>
            </a:r>
            <a:r>
              <a:rPr lang="en-US" baseline="0" dirty="0" smtClean="0"/>
              <a:t> but almost always located near the upstream re, but on the opposite strand, of a protein coding gene</a:t>
            </a:r>
          </a:p>
          <a:p>
            <a:endParaRPr lang="en-US" baseline="0" dirty="0" smtClean="0"/>
          </a:p>
          <a:p>
            <a:r>
              <a:rPr lang="en-US" baseline="0" dirty="0" smtClean="0"/>
              <a:t>The role of </a:t>
            </a:r>
            <a:r>
              <a:rPr lang="en-US" baseline="0" dirty="0" err="1" smtClean="0"/>
              <a:t>lncRNAs</a:t>
            </a:r>
            <a:r>
              <a:rPr lang="en-US" baseline="0" dirty="0" smtClean="0"/>
              <a:t> are not well define, except for a few milestones such as HOTAIR, XIST and etc.  However, many wet lab experiments show that they might exhibit enhancer or inhibitor function to regulate their surround genes expression.</a:t>
            </a:r>
          </a:p>
          <a:p>
            <a:endParaRPr lang="en-US" baseline="0" dirty="0" smtClean="0"/>
          </a:p>
        </p:txBody>
      </p:sp>
      <p:sp>
        <p:nvSpPr>
          <p:cNvPr id="4" name="Slide Number Placeholder 3"/>
          <p:cNvSpPr>
            <a:spLocks noGrp="1"/>
          </p:cNvSpPr>
          <p:nvPr>
            <p:ph type="sldNum" sz="quarter" idx="10"/>
          </p:nvPr>
        </p:nvSpPr>
        <p:spPr/>
        <p:txBody>
          <a:bodyPr/>
          <a:lstStyle/>
          <a:p>
            <a:fld id="{9EE9DED0-2E38-E946-B880-49A1B548BA5D}" type="slidenum">
              <a:rPr lang="en-US" smtClean="0"/>
              <a:t>37</a:t>
            </a:fld>
            <a:endParaRPr lang="en-US"/>
          </a:p>
        </p:txBody>
      </p:sp>
    </p:spTree>
    <p:extLst>
      <p:ext uri="{BB962C8B-B14F-4D97-AF65-F5344CB8AC3E}">
        <p14:creationId xmlns:p14="http://schemas.microsoft.com/office/powerpoint/2010/main" val="414375229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Slide 3:</a:t>
            </a:r>
          </a:p>
          <a:p>
            <a:endParaRPr lang="en-US" dirty="0" smtClean="0"/>
          </a:p>
          <a:p>
            <a:r>
              <a:rPr lang="en-US" dirty="0" smtClean="0"/>
              <a:t>Our journey started from the disease Inflammatory Bowel Disease (IBD) which includes both </a:t>
            </a:r>
            <a:r>
              <a:rPr lang="en-US" dirty="0" err="1" smtClean="0"/>
              <a:t>Crohn’s</a:t>
            </a:r>
            <a:r>
              <a:rPr lang="en-US" dirty="0" smtClean="0"/>
              <a:t> disease and Ulcerative colitis.  IBD is an autoimmune disease and the incidence of IBD in the United States is 70-150 cases per 100,000 individuals and is on the rise</a:t>
            </a:r>
          </a:p>
          <a:p>
            <a:endParaRPr lang="en-US" dirty="0" smtClean="0"/>
          </a:p>
          <a:p>
            <a:r>
              <a:rPr lang="en-US" dirty="0" smtClean="0"/>
              <a:t>Our understanding of the immunologic mechanisms underlying IBD has advanced greatly in the past decade, mouse model of IBD demonstrate increased CD4+ T cell responses to antigens of the intestinal lumen</a:t>
            </a:r>
          </a:p>
          <a:p>
            <a:endParaRPr lang="en-US" dirty="0" smtClean="0"/>
          </a:p>
          <a:p>
            <a:r>
              <a:rPr lang="en-US" dirty="0" smtClean="0"/>
              <a:t>To under the system further, we have chosen to study the T cell lineages in mouse system.  These cells, under the stimulation of specific cytokines differentiate into different T cell lineage. For example, the Naïve T cells can be differentiated into at least 3 different lineages under the right cytokine stimulation, and each lineages, such as </a:t>
            </a:r>
            <a:r>
              <a:rPr lang="en-US" dirty="0" err="1" smtClean="0"/>
              <a:t>Treg</a:t>
            </a:r>
            <a:r>
              <a:rPr lang="en-US" dirty="0" smtClean="0"/>
              <a:t>, Th17 will produce a whole host of cytokine to further the immune system.</a:t>
            </a:r>
          </a:p>
          <a:p>
            <a:endParaRPr lang="en-US" dirty="0" smtClean="0"/>
          </a:p>
          <a:p>
            <a:r>
              <a:rPr lang="en-US" dirty="0" smtClean="0"/>
              <a:t>Understanding the processes involved in this differentiation will provide targets to develop novel therapeutics for IBD as well as other autoimmune diseases.</a:t>
            </a:r>
            <a:endParaRPr lang="en-US" dirty="0"/>
          </a:p>
        </p:txBody>
      </p:sp>
      <p:sp>
        <p:nvSpPr>
          <p:cNvPr id="4" name="Slide Number Placeholder 3"/>
          <p:cNvSpPr>
            <a:spLocks noGrp="1"/>
          </p:cNvSpPr>
          <p:nvPr>
            <p:ph type="sldNum" sz="quarter" idx="10"/>
          </p:nvPr>
        </p:nvSpPr>
        <p:spPr/>
        <p:txBody>
          <a:bodyPr/>
          <a:lstStyle/>
          <a:p>
            <a:fld id="{9EE9DED0-2E38-E946-B880-49A1B548BA5D}" type="slidenum">
              <a:rPr lang="en-US" smtClean="0"/>
              <a:t>38</a:t>
            </a:fld>
            <a:endParaRPr lang="en-US"/>
          </a:p>
        </p:txBody>
      </p:sp>
    </p:spTree>
    <p:extLst>
      <p:ext uri="{BB962C8B-B14F-4D97-AF65-F5344CB8AC3E}">
        <p14:creationId xmlns:p14="http://schemas.microsoft.com/office/powerpoint/2010/main" val="5447426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Slide 4:</a:t>
            </a:r>
          </a:p>
          <a:p>
            <a:endParaRPr lang="en-US" dirty="0" smtClean="0"/>
          </a:p>
          <a:p>
            <a:r>
              <a:rPr lang="en-US" dirty="0" smtClean="0"/>
              <a:t>We used a custom microarray from a company called “</a:t>
            </a:r>
            <a:r>
              <a:rPr lang="en-US" dirty="0" err="1" smtClean="0"/>
              <a:t>ArrayStar</a:t>
            </a:r>
            <a:r>
              <a:rPr lang="en-US" dirty="0" smtClean="0"/>
              <a:t>”.  The platform measure &gt; 15,000 mRNA and &gt;8,000 </a:t>
            </a:r>
            <a:r>
              <a:rPr lang="en-US" dirty="0" err="1" smtClean="0"/>
              <a:t>lncRNA</a:t>
            </a:r>
            <a:r>
              <a:rPr lang="en-US" dirty="0" smtClean="0"/>
              <a:t> simultaneously.  As shown here, the </a:t>
            </a:r>
            <a:r>
              <a:rPr lang="en-US" dirty="0" err="1" smtClean="0"/>
              <a:t>sense_overlap</a:t>
            </a:r>
            <a:r>
              <a:rPr lang="en-US" dirty="0" smtClean="0"/>
              <a:t> </a:t>
            </a:r>
            <a:r>
              <a:rPr lang="en-US" dirty="0" err="1" smtClean="0"/>
              <a:t>lncRNA</a:t>
            </a:r>
            <a:r>
              <a:rPr lang="en-US" dirty="0" smtClean="0"/>
              <a:t> dominated the </a:t>
            </a:r>
            <a:r>
              <a:rPr lang="en-US" dirty="0" err="1" smtClean="0"/>
              <a:t>lncRNA</a:t>
            </a:r>
            <a:r>
              <a:rPr lang="en-US" dirty="0" smtClean="0"/>
              <a:t> type, followed by antisense </a:t>
            </a:r>
            <a:r>
              <a:rPr lang="en-US" dirty="0" err="1" smtClean="0"/>
              <a:t>lncRNA</a:t>
            </a:r>
            <a:r>
              <a:rPr lang="en-US" dirty="0" smtClean="0"/>
              <a:t>.  The two types of </a:t>
            </a:r>
            <a:r>
              <a:rPr lang="en-US" dirty="0" err="1" smtClean="0"/>
              <a:t>intergenic</a:t>
            </a:r>
            <a:r>
              <a:rPr lang="en-US" dirty="0" smtClean="0"/>
              <a:t> </a:t>
            </a:r>
            <a:r>
              <a:rPr lang="en-US" dirty="0" err="1" smtClean="0"/>
              <a:t>lncRNAs</a:t>
            </a:r>
            <a:r>
              <a:rPr lang="en-US" dirty="0" smtClean="0"/>
              <a:t> were quite comparable in amount.  The company used many public databases to derived the </a:t>
            </a:r>
            <a:r>
              <a:rPr lang="en-US" dirty="0" err="1" smtClean="0"/>
              <a:t>lncRNA</a:t>
            </a:r>
            <a:r>
              <a:rPr lang="en-US" dirty="0" smtClean="0"/>
              <a:t> set, including </a:t>
            </a:r>
            <a:r>
              <a:rPr lang="en-US" dirty="0" err="1" smtClean="0"/>
              <a:t>RefSeq</a:t>
            </a:r>
            <a:r>
              <a:rPr lang="en-US" dirty="0" smtClean="0"/>
              <a:t>, UCSC genome, </a:t>
            </a:r>
            <a:r>
              <a:rPr lang="en-US" dirty="0" err="1" smtClean="0"/>
              <a:t>Ensembl</a:t>
            </a:r>
            <a:r>
              <a:rPr lang="en-US" dirty="0" smtClean="0"/>
              <a:t>, FANTOM3, </a:t>
            </a:r>
            <a:r>
              <a:rPr lang="en-US" dirty="0" err="1" smtClean="0"/>
              <a:t>RNAdb</a:t>
            </a:r>
            <a:r>
              <a:rPr lang="en-US" dirty="0" smtClean="0"/>
              <a:t>, </a:t>
            </a:r>
            <a:r>
              <a:rPr lang="en-US" dirty="0" err="1" smtClean="0"/>
              <a:t>ncRNA</a:t>
            </a:r>
            <a:r>
              <a:rPr lang="en-US" dirty="0" smtClean="0"/>
              <a:t> and a few other smaller organizations.</a:t>
            </a:r>
          </a:p>
          <a:p>
            <a:endParaRPr lang="en-US" dirty="0" smtClean="0"/>
          </a:p>
          <a:p>
            <a:r>
              <a:rPr lang="en-US" dirty="0" smtClean="0"/>
              <a:t>Our goal is to perform comparative studies on all 4 T cell lineages and identified significant mRNA, as well as </a:t>
            </a:r>
            <a:r>
              <a:rPr lang="en-US" dirty="0" err="1" smtClean="0"/>
              <a:t>lncRNAs</a:t>
            </a:r>
            <a:r>
              <a:rPr lang="en-US" dirty="0" smtClean="0"/>
              <a:t>.</a:t>
            </a:r>
          </a:p>
          <a:p>
            <a:endParaRPr lang="en-US" dirty="0" smtClean="0"/>
          </a:p>
          <a:p>
            <a:r>
              <a:rPr lang="en-US" dirty="0" smtClean="0"/>
              <a:t>Table 1 summarizes the comparison results.</a:t>
            </a:r>
          </a:p>
          <a:p>
            <a:endParaRPr lang="en-US" dirty="0" smtClean="0"/>
          </a:p>
          <a:p>
            <a:r>
              <a:rPr lang="en-US" dirty="0" smtClean="0"/>
              <a:t>KEY: </a:t>
            </a:r>
          </a:p>
          <a:p>
            <a:r>
              <a:rPr lang="en-US" dirty="0" smtClean="0"/>
              <a:t>-- mRNA and </a:t>
            </a:r>
            <a:r>
              <a:rPr lang="en-US" dirty="0" err="1" smtClean="0"/>
              <a:t>lncRNA</a:t>
            </a:r>
            <a:r>
              <a:rPr lang="en-US" dirty="0" smtClean="0"/>
              <a:t> expressions are not proportional</a:t>
            </a:r>
          </a:p>
          <a:p>
            <a:r>
              <a:rPr lang="en-US" dirty="0" smtClean="0"/>
              <a:t>---- </a:t>
            </a:r>
            <a:r>
              <a:rPr lang="en-US" dirty="0" err="1" smtClean="0"/>
              <a:t>nTreg</a:t>
            </a:r>
            <a:r>
              <a:rPr lang="en-US" dirty="0" smtClean="0"/>
              <a:t> vs. Th0: 765 mRNA vs. 18 </a:t>
            </a:r>
            <a:r>
              <a:rPr lang="en-US" dirty="0" err="1" smtClean="0"/>
              <a:t>lncRNA</a:t>
            </a:r>
            <a:endParaRPr lang="en-US" dirty="0" smtClean="0"/>
          </a:p>
          <a:p>
            <a:r>
              <a:rPr lang="en-US" dirty="0" smtClean="0"/>
              <a:t>---- Th1 vs. Th0: 652 mRNA vs. 33 </a:t>
            </a:r>
            <a:r>
              <a:rPr lang="en-US" dirty="0" err="1" smtClean="0"/>
              <a:t>lncRNA</a:t>
            </a:r>
            <a:endParaRPr lang="en-US" dirty="0" smtClean="0"/>
          </a:p>
          <a:p>
            <a:r>
              <a:rPr lang="en-US" dirty="0" smtClean="0"/>
              <a:t>-- A lot more Sense compare to antisense.</a:t>
            </a:r>
            <a:endParaRPr lang="en-US" dirty="0"/>
          </a:p>
        </p:txBody>
      </p:sp>
      <p:sp>
        <p:nvSpPr>
          <p:cNvPr id="4" name="Slide Number Placeholder 3"/>
          <p:cNvSpPr>
            <a:spLocks noGrp="1"/>
          </p:cNvSpPr>
          <p:nvPr>
            <p:ph type="sldNum" sz="quarter" idx="10"/>
          </p:nvPr>
        </p:nvSpPr>
        <p:spPr/>
        <p:txBody>
          <a:bodyPr/>
          <a:lstStyle/>
          <a:p>
            <a:fld id="{9EE9DED0-2E38-E946-B880-49A1B548BA5D}" type="slidenum">
              <a:rPr lang="en-US" smtClean="0"/>
              <a:t>39</a:t>
            </a:fld>
            <a:endParaRPr lang="en-US"/>
          </a:p>
        </p:txBody>
      </p:sp>
    </p:spTree>
    <p:extLst>
      <p:ext uri="{BB962C8B-B14F-4D97-AF65-F5344CB8AC3E}">
        <p14:creationId xmlns:p14="http://schemas.microsoft.com/office/powerpoint/2010/main" val="115257966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Slide 5:</a:t>
            </a:r>
          </a:p>
          <a:p>
            <a:endParaRPr lang="en-US" dirty="0" smtClean="0"/>
          </a:p>
          <a:p>
            <a:r>
              <a:rPr lang="en-US" dirty="0" smtClean="0"/>
              <a:t>As mentioned, many studies shown that </a:t>
            </a:r>
            <a:r>
              <a:rPr lang="en-US" dirty="0" err="1" smtClean="0"/>
              <a:t>lncRNA</a:t>
            </a:r>
            <a:r>
              <a:rPr lang="en-US" dirty="0" smtClean="0"/>
              <a:t> could be regulating its surrounding genes, as shown in one of the landmark paper from the </a:t>
            </a:r>
            <a:r>
              <a:rPr lang="en-US" dirty="0" err="1" smtClean="0"/>
              <a:t>Orom's</a:t>
            </a:r>
            <a:r>
              <a:rPr lang="en-US" dirty="0" smtClean="0"/>
              <a:t> group, as shown in one of their figure:</a:t>
            </a:r>
          </a:p>
          <a:p>
            <a:r>
              <a:rPr lang="en-US" dirty="0" smtClean="0"/>
              <a:t>-- D: the </a:t>
            </a:r>
            <a:r>
              <a:rPr lang="en-US" dirty="0" err="1" smtClean="0"/>
              <a:t>lncRNA</a:t>
            </a:r>
            <a:r>
              <a:rPr lang="en-US" dirty="0" smtClean="0"/>
              <a:t> (</a:t>
            </a:r>
            <a:r>
              <a:rPr lang="en-US" dirty="0" err="1" smtClean="0"/>
              <a:t>ncRNA</a:t>
            </a:r>
            <a:r>
              <a:rPr lang="en-US" dirty="0" smtClean="0"/>
              <a:t>-a) control the gene expression of CMPK1 4 genes away</a:t>
            </a:r>
          </a:p>
          <a:p>
            <a:endParaRPr lang="en-US" dirty="0" smtClean="0"/>
          </a:p>
          <a:p>
            <a:r>
              <a:rPr lang="en-US" dirty="0" smtClean="0"/>
              <a:t>The goal for the analysis is to pick up "unique" </a:t>
            </a:r>
            <a:r>
              <a:rPr lang="en-US" dirty="0" err="1" smtClean="0"/>
              <a:t>lncRNA</a:t>
            </a:r>
            <a:r>
              <a:rPr lang="en-US" dirty="0" smtClean="0"/>
              <a:t> in specific comparison that could be regulating "unique" mRNA expression.  </a:t>
            </a:r>
          </a:p>
          <a:p>
            <a:endParaRPr lang="en-US" dirty="0" smtClean="0"/>
          </a:p>
          <a:p>
            <a:r>
              <a:rPr lang="en-US" dirty="0" smtClean="0"/>
              <a:t>Workflow</a:t>
            </a:r>
          </a:p>
          <a:p>
            <a:r>
              <a:rPr lang="en-US" dirty="0" smtClean="0"/>
              <a:t>-- For a given comparison such as </a:t>
            </a:r>
            <a:r>
              <a:rPr lang="en-US" dirty="0" err="1" smtClean="0"/>
              <a:t>nTreg</a:t>
            </a:r>
            <a:r>
              <a:rPr lang="en-US" dirty="0" smtClean="0"/>
              <a:t> vs. Th17, we pick up significant </a:t>
            </a:r>
            <a:r>
              <a:rPr lang="en-US" dirty="0" err="1" smtClean="0"/>
              <a:t>lncRNA</a:t>
            </a:r>
            <a:r>
              <a:rPr lang="en-US" dirty="0" smtClean="0"/>
              <a:t>.</a:t>
            </a:r>
          </a:p>
          <a:p>
            <a:r>
              <a:rPr lang="en-US" dirty="0" smtClean="0"/>
              <a:t>-- We compare this </a:t>
            </a:r>
            <a:r>
              <a:rPr lang="en-US" dirty="0" err="1" smtClean="0"/>
              <a:t>lncRNA</a:t>
            </a:r>
            <a:r>
              <a:rPr lang="en-US" dirty="0" smtClean="0"/>
              <a:t> list all other significant </a:t>
            </a:r>
            <a:r>
              <a:rPr lang="en-US" dirty="0" err="1" smtClean="0"/>
              <a:t>lncRNAs</a:t>
            </a:r>
            <a:r>
              <a:rPr lang="en-US" dirty="0" smtClean="0"/>
              <a:t> from other comparisons and pick up unique </a:t>
            </a:r>
            <a:r>
              <a:rPr lang="en-US" dirty="0" err="1" smtClean="0"/>
              <a:t>lncRNA</a:t>
            </a:r>
            <a:endParaRPr lang="en-US" dirty="0" smtClean="0"/>
          </a:p>
          <a:p>
            <a:r>
              <a:rPr lang="en-US" dirty="0" smtClean="0"/>
              <a:t>-- For a given unique significant </a:t>
            </a:r>
            <a:r>
              <a:rPr lang="en-US" dirty="0" err="1" smtClean="0"/>
              <a:t>lncRNA</a:t>
            </a:r>
            <a:r>
              <a:rPr lang="en-US" dirty="0" smtClean="0"/>
              <a:t>, we identify 10 upstream and downstream gene on both positive and negative strands in the genome</a:t>
            </a:r>
          </a:p>
          <a:p>
            <a:r>
              <a:rPr lang="en-US" dirty="0" smtClean="0"/>
              <a:t>-- We identify significant "surrounding" mRNA by two statistical </a:t>
            </a:r>
            <a:r>
              <a:rPr lang="en-US" dirty="0" err="1" smtClean="0"/>
              <a:t>critirions</a:t>
            </a:r>
            <a:r>
              <a:rPr lang="en-US" dirty="0" smtClean="0"/>
              <a:t>: p &lt; 0.0001 and Fold change &gt; 3.</a:t>
            </a:r>
          </a:p>
          <a:p>
            <a:r>
              <a:rPr lang="en-US" dirty="0" smtClean="0"/>
              <a:t>-- Again, we pick up the unique mRNA by comparing with mRNA selected from all other comparisons</a:t>
            </a:r>
          </a:p>
          <a:p>
            <a:r>
              <a:rPr lang="en-US" dirty="0" smtClean="0"/>
              <a:t>-- Our final list of mRNAs are candidates gene that are to be validated by wet lab for </a:t>
            </a:r>
            <a:r>
              <a:rPr lang="en-US" dirty="0" err="1" smtClean="0"/>
              <a:t>lncRNA</a:t>
            </a:r>
            <a:r>
              <a:rPr lang="en-US" dirty="0" smtClean="0"/>
              <a:t> regulation.</a:t>
            </a:r>
          </a:p>
          <a:p>
            <a:endParaRPr lang="en-US" dirty="0" smtClean="0"/>
          </a:p>
          <a:p>
            <a:r>
              <a:rPr lang="en-US" dirty="0" smtClean="0"/>
              <a:t>The right figure illustrate how we define potential genes that might be regulated by perspective </a:t>
            </a:r>
            <a:r>
              <a:rPr lang="en-US" dirty="0" err="1" smtClean="0"/>
              <a:t>lncRNA</a:t>
            </a:r>
            <a:r>
              <a:rPr lang="en-US" dirty="0" smtClean="0"/>
              <a:t>.</a:t>
            </a:r>
          </a:p>
          <a:p>
            <a:endParaRPr lang="en-US" dirty="0" smtClean="0"/>
          </a:p>
          <a:p>
            <a:r>
              <a:rPr lang="en-US" dirty="0" smtClean="0"/>
              <a:t>-- The </a:t>
            </a:r>
            <a:r>
              <a:rPr lang="en-US" dirty="0" err="1" smtClean="0"/>
              <a:t>lncRNA</a:t>
            </a:r>
            <a:r>
              <a:rPr lang="en-US" dirty="0" smtClean="0"/>
              <a:t> in question is code name: uc009git, derived from </a:t>
            </a:r>
            <a:r>
              <a:rPr lang="en-US" dirty="0" err="1" smtClean="0"/>
              <a:t>UCSC_kg</a:t>
            </a:r>
            <a:endParaRPr lang="en-US" dirty="0" smtClean="0"/>
          </a:p>
          <a:p>
            <a:r>
              <a:rPr lang="en-US" dirty="0" smtClean="0"/>
              <a:t>-- The top panel is a representation of the positive strand of the genome</a:t>
            </a:r>
          </a:p>
          <a:p>
            <a:r>
              <a:rPr lang="en-US" dirty="0" smtClean="0"/>
              <a:t>-- The bottom panel is the negative strand</a:t>
            </a:r>
          </a:p>
          <a:p>
            <a:r>
              <a:rPr lang="en-US" dirty="0" smtClean="0"/>
              <a:t>-- The </a:t>
            </a:r>
            <a:r>
              <a:rPr lang="en-US" dirty="0" err="1" smtClean="0"/>
              <a:t>lncRNA</a:t>
            </a:r>
            <a:r>
              <a:rPr lang="en-US" dirty="0" smtClean="0"/>
              <a:t> is located on the negative strand and is a </a:t>
            </a:r>
            <a:r>
              <a:rPr lang="en-US" dirty="0" err="1" smtClean="0"/>
              <a:t>sense_overlap</a:t>
            </a:r>
            <a:r>
              <a:rPr lang="en-US" dirty="0" smtClean="0"/>
              <a:t> type located within the gene "Uba2" ubiquitin-like modifier activating enzyme 2</a:t>
            </a:r>
          </a:p>
          <a:p>
            <a:r>
              <a:rPr lang="en-US" dirty="0" smtClean="0"/>
              <a:t>-- The significant surround genes must satisfy two criteria: [1] p &lt; 0.0001 (marked by the red dotted line) and [2] at least 3 fold change (marked by the green dotted line)</a:t>
            </a:r>
          </a:p>
          <a:p>
            <a:r>
              <a:rPr lang="en-US" dirty="0" smtClean="0"/>
              <a:t>-- In this case, the gene NM_172742 colored in yellow qualifies</a:t>
            </a:r>
          </a:p>
          <a:p>
            <a:endParaRPr lang="en-US" dirty="0" smtClean="0"/>
          </a:p>
          <a:p>
            <a:endParaRPr lang="en-US" dirty="0" smtClean="0"/>
          </a:p>
          <a:p>
            <a:r>
              <a:rPr lang="en-US" dirty="0" smtClean="0"/>
              <a:t>(TH.vs.TS.27.CUST_5835_PI419771968.sense_overlap.-.pdf)</a:t>
            </a:r>
          </a:p>
          <a:p>
            <a:endParaRPr lang="en-US" dirty="0" smtClean="0"/>
          </a:p>
          <a:p>
            <a:r>
              <a:rPr lang="en-US" dirty="0" smtClean="0"/>
              <a:t>Table 2:</a:t>
            </a:r>
          </a:p>
          <a:p>
            <a:endParaRPr lang="en-US" dirty="0" smtClean="0"/>
          </a:p>
          <a:p>
            <a:r>
              <a:rPr lang="en-US" dirty="0" smtClean="0"/>
              <a:t>KEY:</a:t>
            </a:r>
          </a:p>
          <a:p>
            <a:r>
              <a:rPr lang="en-US" dirty="0" smtClean="0"/>
              <a:t>-- Not many comparison share common </a:t>
            </a:r>
            <a:r>
              <a:rPr lang="en-US" dirty="0" err="1" smtClean="0"/>
              <a:t>lncRNA</a:t>
            </a:r>
            <a:r>
              <a:rPr lang="en-US" dirty="0" smtClean="0"/>
              <a:t> (</a:t>
            </a:r>
            <a:r>
              <a:rPr lang="en-US" dirty="0" err="1" smtClean="0"/>
              <a:t>Eg</a:t>
            </a:r>
            <a:r>
              <a:rPr lang="en-US" dirty="0" smtClean="0"/>
              <a:t>, </a:t>
            </a:r>
            <a:r>
              <a:rPr lang="en-US" dirty="0" err="1" smtClean="0"/>
              <a:t>nTreg</a:t>
            </a:r>
            <a:r>
              <a:rPr lang="en-US" dirty="0" smtClean="0"/>
              <a:t> vs. Th0: 11 of 18 are unique), indicating that </a:t>
            </a:r>
            <a:r>
              <a:rPr lang="en-US" dirty="0" err="1" smtClean="0"/>
              <a:t>lncRNA</a:t>
            </a:r>
            <a:r>
              <a:rPr lang="en-US" dirty="0" smtClean="0"/>
              <a:t> regulation could be specific to biological environment.</a:t>
            </a:r>
          </a:p>
          <a:p>
            <a:r>
              <a:rPr lang="en-US" dirty="0" smtClean="0"/>
              <a:t>-- On average, one </a:t>
            </a:r>
            <a:r>
              <a:rPr lang="en-US" dirty="0" err="1" smtClean="0"/>
              <a:t>lncRNA</a:t>
            </a:r>
            <a:r>
              <a:rPr lang="en-US" dirty="0" smtClean="0"/>
              <a:t> regulate one potential mRNA gene.</a:t>
            </a:r>
          </a:p>
          <a:p>
            <a:r>
              <a:rPr lang="en-US" dirty="0" smtClean="0"/>
              <a:t>-- </a:t>
            </a:r>
            <a:endParaRPr lang="en-US" baseline="0" dirty="0" smtClean="0"/>
          </a:p>
        </p:txBody>
      </p:sp>
      <p:sp>
        <p:nvSpPr>
          <p:cNvPr id="4" name="Slide Number Placeholder 3"/>
          <p:cNvSpPr>
            <a:spLocks noGrp="1"/>
          </p:cNvSpPr>
          <p:nvPr>
            <p:ph type="sldNum" sz="quarter" idx="10"/>
          </p:nvPr>
        </p:nvSpPr>
        <p:spPr/>
        <p:txBody>
          <a:bodyPr/>
          <a:lstStyle/>
          <a:p>
            <a:fld id="{9EE9DED0-2E38-E946-B880-49A1B548BA5D}" type="slidenum">
              <a:rPr lang="en-US" smtClean="0"/>
              <a:t>40</a:t>
            </a:fld>
            <a:endParaRPr lang="en-US"/>
          </a:p>
        </p:txBody>
      </p:sp>
    </p:spTree>
    <p:extLst>
      <p:ext uri="{BB962C8B-B14F-4D97-AF65-F5344CB8AC3E}">
        <p14:creationId xmlns:p14="http://schemas.microsoft.com/office/powerpoint/2010/main" val="2633143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9C933B0-121C-C64D-BE5B-7CC05D99D436}" type="datetimeFigureOut">
              <a:rPr lang="en-US" smtClean="0"/>
              <a:t>12/27/2012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23CC2C9-71CB-0B4B-82F5-14A347DF09FC}" type="slidenum">
              <a:rPr lang="en-US" smtClean="0"/>
              <a:t>‹Nr.›</a:t>
            </a:fld>
            <a:endParaRPr lang="en-US"/>
          </a:p>
        </p:txBody>
      </p:sp>
    </p:spTree>
    <p:extLst>
      <p:ext uri="{BB962C8B-B14F-4D97-AF65-F5344CB8AC3E}">
        <p14:creationId xmlns:p14="http://schemas.microsoft.com/office/powerpoint/2010/main" val="10842118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9C933B0-121C-C64D-BE5B-7CC05D99D436}" type="datetimeFigureOut">
              <a:rPr lang="en-US" smtClean="0"/>
              <a:t>12/27/2012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23CC2C9-71CB-0B4B-82F5-14A347DF09FC}" type="slidenum">
              <a:rPr lang="en-US" smtClean="0"/>
              <a:t>‹Nr.›</a:t>
            </a:fld>
            <a:endParaRPr lang="en-US"/>
          </a:p>
        </p:txBody>
      </p:sp>
    </p:spTree>
    <p:extLst>
      <p:ext uri="{BB962C8B-B14F-4D97-AF65-F5344CB8AC3E}">
        <p14:creationId xmlns:p14="http://schemas.microsoft.com/office/powerpoint/2010/main" val="13938109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9C933B0-121C-C64D-BE5B-7CC05D99D436}" type="datetimeFigureOut">
              <a:rPr lang="en-US" smtClean="0"/>
              <a:t>12/27/2012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23CC2C9-71CB-0B4B-82F5-14A347DF09FC}" type="slidenum">
              <a:rPr lang="en-US" smtClean="0"/>
              <a:t>‹Nr.›</a:t>
            </a:fld>
            <a:endParaRPr lang="en-US"/>
          </a:p>
        </p:txBody>
      </p:sp>
    </p:spTree>
    <p:extLst>
      <p:ext uri="{BB962C8B-B14F-4D97-AF65-F5344CB8AC3E}">
        <p14:creationId xmlns:p14="http://schemas.microsoft.com/office/powerpoint/2010/main" val="5565246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9C933B0-121C-C64D-BE5B-7CC05D99D436}" type="datetimeFigureOut">
              <a:rPr lang="en-US" smtClean="0"/>
              <a:t>12/27/2012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23CC2C9-71CB-0B4B-82F5-14A347DF09FC}" type="slidenum">
              <a:rPr lang="en-US" smtClean="0"/>
              <a:t>‹Nr.›</a:t>
            </a:fld>
            <a:endParaRPr lang="en-US"/>
          </a:p>
        </p:txBody>
      </p:sp>
    </p:spTree>
    <p:extLst>
      <p:ext uri="{BB962C8B-B14F-4D97-AF65-F5344CB8AC3E}">
        <p14:creationId xmlns:p14="http://schemas.microsoft.com/office/powerpoint/2010/main" val="36057644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9C933B0-121C-C64D-BE5B-7CC05D99D436}" type="datetimeFigureOut">
              <a:rPr lang="en-US" smtClean="0"/>
              <a:t>12/27/2012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23CC2C9-71CB-0B4B-82F5-14A347DF09FC}" type="slidenum">
              <a:rPr lang="en-US" smtClean="0"/>
              <a:t>‹Nr.›</a:t>
            </a:fld>
            <a:endParaRPr lang="en-US"/>
          </a:p>
        </p:txBody>
      </p:sp>
    </p:spTree>
    <p:extLst>
      <p:ext uri="{BB962C8B-B14F-4D97-AF65-F5344CB8AC3E}">
        <p14:creationId xmlns:p14="http://schemas.microsoft.com/office/powerpoint/2010/main" val="21986728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9C933B0-121C-C64D-BE5B-7CC05D99D436}" type="datetimeFigureOut">
              <a:rPr lang="en-US" smtClean="0"/>
              <a:t>12/27/2012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23CC2C9-71CB-0B4B-82F5-14A347DF09FC}" type="slidenum">
              <a:rPr lang="en-US" smtClean="0"/>
              <a:t>‹Nr.›</a:t>
            </a:fld>
            <a:endParaRPr lang="en-US"/>
          </a:p>
        </p:txBody>
      </p:sp>
    </p:spTree>
    <p:extLst>
      <p:ext uri="{BB962C8B-B14F-4D97-AF65-F5344CB8AC3E}">
        <p14:creationId xmlns:p14="http://schemas.microsoft.com/office/powerpoint/2010/main" val="21829311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9C933B0-121C-C64D-BE5B-7CC05D99D436}" type="datetimeFigureOut">
              <a:rPr lang="en-US" smtClean="0"/>
              <a:t>12/27/2012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23CC2C9-71CB-0B4B-82F5-14A347DF09FC}" type="slidenum">
              <a:rPr lang="en-US" smtClean="0"/>
              <a:t>‹Nr.›</a:t>
            </a:fld>
            <a:endParaRPr lang="en-US"/>
          </a:p>
        </p:txBody>
      </p:sp>
    </p:spTree>
    <p:extLst>
      <p:ext uri="{BB962C8B-B14F-4D97-AF65-F5344CB8AC3E}">
        <p14:creationId xmlns:p14="http://schemas.microsoft.com/office/powerpoint/2010/main" val="6701996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9C933B0-121C-C64D-BE5B-7CC05D99D436}" type="datetimeFigureOut">
              <a:rPr lang="en-US" smtClean="0"/>
              <a:t>12/27/2012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23CC2C9-71CB-0B4B-82F5-14A347DF09FC}" type="slidenum">
              <a:rPr lang="en-US" smtClean="0"/>
              <a:t>‹Nr.›</a:t>
            </a:fld>
            <a:endParaRPr lang="en-US"/>
          </a:p>
        </p:txBody>
      </p:sp>
    </p:spTree>
    <p:extLst>
      <p:ext uri="{BB962C8B-B14F-4D97-AF65-F5344CB8AC3E}">
        <p14:creationId xmlns:p14="http://schemas.microsoft.com/office/powerpoint/2010/main" val="30512744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9C933B0-121C-C64D-BE5B-7CC05D99D436}" type="datetimeFigureOut">
              <a:rPr lang="en-US" smtClean="0"/>
              <a:t>12/27/2012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23CC2C9-71CB-0B4B-82F5-14A347DF09FC}" type="slidenum">
              <a:rPr lang="en-US" smtClean="0"/>
              <a:t>‹Nr.›</a:t>
            </a:fld>
            <a:endParaRPr lang="en-US"/>
          </a:p>
        </p:txBody>
      </p:sp>
    </p:spTree>
    <p:extLst>
      <p:ext uri="{BB962C8B-B14F-4D97-AF65-F5344CB8AC3E}">
        <p14:creationId xmlns:p14="http://schemas.microsoft.com/office/powerpoint/2010/main" val="21450867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9C933B0-121C-C64D-BE5B-7CC05D99D436}" type="datetimeFigureOut">
              <a:rPr lang="en-US" smtClean="0"/>
              <a:t>12/27/2012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23CC2C9-71CB-0B4B-82F5-14A347DF09FC}" type="slidenum">
              <a:rPr lang="en-US" smtClean="0"/>
              <a:t>‹Nr.›</a:t>
            </a:fld>
            <a:endParaRPr lang="en-US"/>
          </a:p>
        </p:txBody>
      </p:sp>
    </p:spTree>
    <p:extLst>
      <p:ext uri="{BB962C8B-B14F-4D97-AF65-F5344CB8AC3E}">
        <p14:creationId xmlns:p14="http://schemas.microsoft.com/office/powerpoint/2010/main" val="42722020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9C933B0-121C-C64D-BE5B-7CC05D99D436}" type="datetimeFigureOut">
              <a:rPr lang="en-US" smtClean="0"/>
              <a:t>12/27/2012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23CC2C9-71CB-0B4B-82F5-14A347DF09FC}" type="slidenum">
              <a:rPr lang="en-US" smtClean="0"/>
              <a:t>‹Nr.›</a:t>
            </a:fld>
            <a:endParaRPr lang="en-US"/>
          </a:p>
        </p:txBody>
      </p:sp>
    </p:spTree>
    <p:extLst>
      <p:ext uri="{BB962C8B-B14F-4D97-AF65-F5344CB8AC3E}">
        <p14:creationId xmlns:p14="http://schemas.microsoft.com/office/powerpoint/2010/main" val="5900824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C933B0-121C-C64D-BE5B-7CC05D99D436}" type="datetimeFigureOut">
              <a:rPr lang="en-US" smtClean="0"/>
              <a:t>12/27/2012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23CC2C9-71CB-0B4B-82F5-14A347DF09FC}" type="slidenum">
              <a:rPr lang="en-US" smtClean="0"/>
              <a:t>‹Nr.›</a:t>
            </a:fld>
            <a:endParaRPr lang="en-US"/>
          </a:p>
        </p:txBody>
      </p:sp>
    </p:spTree>
    <p:extLst>
      <p:ext uri="{BB962C8B-B14F-4D97-AF65-F5344CB8AC3E}">
        <p14:creationId xmlns:p14="http://schemas.microsoft.com/office/powerpoint/2010/main" val="25998365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6.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19.jpg"/></Relationships>
</file>

<file path=ppt/slides/_rels/slide2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21.jpg"/></Relationships>
</file>

<file path=ppt/slides/_rels/slide21.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image" Target="../media/image22.jpg"/><Relationship Id="rId1" Type="http://schemas.openxmlformats.org/officeDocument/2006/relationships/slideLayout" Target="../slideLayouts/slideLayout6.xml"/><Relationship Id="rId4" Type="http://schemas.openxmlformats.org/officeDocument/2006/relationships/image" Target="../media/image24.jpeg"/></Relationships>
</file>

<file path=ppt/slides/_rels/slide22.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image" Target="../media/image26.jp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hyperlink" Target="http://fantom.gsc.riken.jp/4/" TargetMode="External"/><Relationship Id="rId2" Type="http://schemas.openxmlformats.org/officeDocument/2006/relationships/hyperlink" Target="http://lncrnadb.com/" TargetMode="Externa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image" Target="../media/image41.jpeg"/><Relationship Id="rId4" Type="http://schemas.openxmlformats.org/officeDocument/2006/relationships/image" Target="../media/image40.png"/></Relationships>
</file>

<file path=ppt/slides/_rels/slide37.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12.xml"/><Relationship Id="rId1" Type="http://schemas.openxmlformats.org/officeDocument/2006/relationships/slideLayout" Target="../slideLayouts/slideLayout4.xml"/><Relationship Id="rId4" Type="http://schemas.openxmlformats.org/officeDocument/2006/relationships/image" Target="../media/image43.jpeg"/></Relationships>
</file>

<file path=ppt/slides/_rels/slide3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45.jpeg"/></Relationships>
</file>

<file path=ppt/slides/_rels/slide39.xml.rels><?xml version="1.0" encoding="UTF-8" standalone="yes"?>
<Relationships xmlns="http://schemas.openxmlformats.org/package/2006/relationships"><Relationship Id="rId8" Type="http://schemas.openxmlformats.org/officeDocument/2006/relationships/image" Target="../media/image51.jpeg"/><Relationship Id="rId13" Type="http://schemas.openxmlformats.org/officeDocument/2006/relationships/image" Target="../media/image56.jpeg"/><Relationship Id="rId3" Type="http://schemas.openxmlformats.org/officeDocument/2006/relationships/image" Target="../media/image46.jpeg"/><Relationship Id="rId7" Type="http://schemas.openxmlformats.org/officeDocument/2006/relationships/image" Target="../media/image50.jpeg"/><Relationship Id="rId12" Type="http://schemas.openxmlformats.org/officeDocument/2006/relationships/image" Target="../media/image55.jpe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49.jpeg"/><Relationship Id="rId11" Type="http://schemas.openxmlformats.org/officeDocument/2006/relationships/image" Target="../media/image54.jpeg"/><Relationship Id="rId5" Type="http://schemas.openxmlformats.org/officeDocument/2006/relationships/image" Target="../media/image48.jpeg"/><Relationship Id="rId10" Type="http://schemas.openxmlformats.org/officeDocument/2006/relationships/image" Target="../media/image53.jpeg"/><Relationship Id="rId4" Type="http://schemas.openxmlformats.org/officeDocument/2006/relationships/image" Target="../media/image47.jpeg"/><Relationship Id="rId9" Type="http://schemas.openxmlformats.org/officeDocument/2006/relationships/image" Target="../media/image52.jpeg"/></Relationships>
</file>

<file path=ppt/slides/_rels/slide40.xml.rels><?xml version="1.0" encoding="UTF-8" standalone="yes"?>
<Relationships xmlns="http://schemas.openxmlformats.org/package/2006/relationships"><Relationship Id="rId8" Type="http://schemas.openxmlformats.org/officeDocument/2006/relationships/image" Target="../media/image62.jpeg"/><Relationship Id="rId3" Type="http://schemas.openxmlformats.org/officeDocument/2006/relationships/image" Target="../media/image57.jpeg"/><Relationship Id="rId7" Type="http://schemas.openxmlformats.org/officeDocument/2006/relationships/image" Target="../media/image61.jpe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60.jpeg"/><Relationship Id="rId5" Type="http://schemas.openxmlformats.org/officeDocument/2006/relationships/image" Target="../media/image59.jpeg"/><Relationship Id="rId4" Type="http://schemas.openxmlformats.org/officeDocument/2006/relationships/image" Target="../media/image58.jpeg"/></Relationships>
</file>

<file path=ppt/slides/_rels/slide41.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65.jpeg"/><Relationship Id="rId7" Type="http://schemas.openxmlformats.org/officeDocument/2006/relationships/image" Target="../media/image69.jpeg"/><Relationship Id="rId2" Type="http://schemas.openxmlformats.org/officeDocument/2006/relationships/image" Target="../media/image64.jpeg"/><Relationship Id="rId1" Type="http://schemas.openxmlformats.org/officeDocument/2006/relationships/slideLayout" Target="../slideLayouts/slideLayout6.xml"/><Relationship Id="rId6" Type="http://schemas.openxmlformats.org/officeDocument/2006/relationships/image" Target="../media/image68.jpeg"/><Relationship Id="rId5" Type="http://schemas.openxmlformats.org/officeDocument/2006/relationships/image" Target="../media/image67.jpeg"/><Relationship Id="rId4" Type="http://schemas.openxmlformats.org/officeDocument/2006/relationships/image" Target="../media/image6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LONG NON-CODING RNA</a:t>
            </a:r>
            <a:endParaRPr lang="en-US" dirty="0"/>
          </a:p>
        </p:txBody>
      </p:sp>
      <p:sp>
        <p:nvSpPr>
          <p:cNvPr id="3" name="Subtitle 2"/>
          <p:cNvSpPr>
            <a:spLocks noGrp="1"/>
          </p:cNvSpPr>
          <p:nvPr>
            <p:ph type="subTitle" idx="1"/>
          </p:nvPr>
        </p:nvSpPr>
        <p:spPr/>
        <p:txBody>
          <a:bodyPr/>
          <a:lstStyle/>
          <a:p>
            <a:r>
              <a:rPr lang="en-US" dirty="0" smtClean="0"/>
              <a:t>PHANG LAB TALK</a:t>
            </a:r>
          </a:p>
          <a:p>
            <a:r>
              <a:rPr lang="en-US" dirty="0" smtClean="0"/>
              <a:t>MAY 03, 2012</a:t>
            </a:r>
            <a:endParaRPr lang="en-US" dirty="0"/>
          </a:p>
        </p:txBody>
      </p:sp>
    </p:spTree>
    <p:extLst>
      <p:ext uri="{BB962C8B-B14F-4D97-AF65-F5344CB8AC3E}">
        <p14:creationId xmlns:p14="http://schemas.microsoft.com/office/powerpoint/2010/main" val="39977519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Transcriptome</a:t>
            </a:r>
            <a:endParaRPr lang="en-US" dirty="0"/>
          </a:p>
        </p:txBody>
      </p:sp>
      <p:sp>
        <p:nvSpPr>
          <p:cNvPr id="3" name="Content Placeholder 2"/>
          <p:cNvSpPr>
            <a:spLocks noGrp="1"/>
          </p:cNvSpPr>
          <p:nvPr>
            <p:ph idx="1"/>
          </p:nvPr>
        </p:nvSpPr>
        <p:spPr/>
        <p:txBody>
          <a:bodyPr/>
          <a:lstStyle/>
          <a:p>
            <a:r>
              <a:rPr lang="en-US" dirty="0" smtClean="0"/>
              <a:t>The collection of </a:t>
            </a:r>
            <a:r>
              <a:rPr lang="en-US" b="1" i="1" u="sng" dirty="0" smtClean="0"/>
              <a:t>all</a:t>
            </a:r>
            <a:r>
              <a:rPr lang="en-US" dirty="0" smtClean="0"/>
              <a:t> transcripts (RNA) presents in a given cell </a:t>
            </a:r>
          </a:p>
          <a:p>
            <a:r>
              <a:rPr lang="en-US" dirty="0" smtClean="0"/>
              <a:t>~5 % codes for proteins</a:t>
            </a:r>
          </a:p>
          <a:p>
            <a:r>
              <a:rPr lang="en-US" dirty="0" smtClean="0"/>
              <a:t>The rest codes other variety of RNAs</a:t>
            </a:r>
            <a:endParaRPr lang="en-US" dirty="0"/>
          </a:p>
        </p:txBody>
      </p:sp>
    </p:spTree>
    <p:extLst>
      <p:ext uri="{BB962C8B-B14F-4D97-AF65-F5344CB8AC3E}">
        <p14:creationId xmlns:p14="http://schemas.microsoft.com/office/powerpoint/2010/main" val="22270135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Papers 2.2.10-6.jp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2551180"/>
            <a:ext cx="9144000" cy="2516883"/>
          </a:xfrm>
          <a:prstGeom prst="rect">
            <a:avLst/>
          </a:prstGeom>
        </p:spPr>
      </p:pic>
    </p:spTree>
    <p:extLst>
      <p:ext uri="{BB962C8B-B14F-4D97-AF65-F5344CB8AC3E}">
        <p14:creationId xmlns:p14="http://schemas.microsoft.com/office/powerpoint/2010/main" val="25740774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Picture 9.png"/>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1743075" y="0"/>
            <a:ext cx="56578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0456140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Speculation!</a:t>
            </a:r>
            <a:endParaRPr lang="en-US" dirty="0"/>
          </a:p>
        </p:txBody>
      </p:sp>
      <p:sp>
        <p:nvSpPr>
          <p:cNvPr id="3" name="Content Placeholder 2"/>
          <p:cNvSpPr>
            <a:spLocks noGrp="1"/>
          </p:cNvSpPr>
          <p:nvPr>
            <p:ph idx="1"/>
          </p:nvPr>
        </p:nvSpPr>
        <p:spPr/>
        <p:txBody>
          <a:bodyPr/>
          <a:lstStyle/>
          <a:p>
            <a:r>
              <a:rPr lang="en-US" dirty="0" smtClean="0"/>
              <a:t>Most of the genome is transcribed into some form of RNAs</a:t>
            </a:r>
          </a:p>
          <a:p>
            <a:r>
              <a:rPr lang="en-US" dirty="0" smtClean="0"/>
              <a:t>However, there are skeptics</a:t>
            </a:r>
          </a:p>
          <a:p>
            <a:r>
              <a:rPr lang="en-US" dirty="0" smtClean="0"/>
              <a:t>Take Timothy R </a:t>
            </a:r>
            <a:r>
              <a:rPr lang="en-US" dirty="0" err="1" smtClean="0"/>
              <a:t>Huges</a:t>
            </a:r>
            <a:r>
              <a:rPr lang="en-US" dirty="0" smtClean="0"/>
              <a:t>’ Group claims</a:t>
            </a:r>
          </a:p>
          <a:p>
            <a:endParaRPr lang="en-US" dirty="0"/>
          </a:p>
        </p:txBody>
      </p:sp>
      <p:pic>
        <p:nvPicPr>
          <p:cNvPr id="5" name="Picture 4" descr="Papers 2.1.17-1.jp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4442903"/>
            <a:ext cx="9144000" cy="2225524"/>
          </a:xfrm>
          <a:prstGeom prst="rect">
            <a:avLst/>
          </a:prstGeom>
        </p:spPr>
      </p:pic>
    </p:spTree>
    <p:extLst>
      <p:ext uri="{BB962C8B-B14F-4D97-AF65-F5344CB8AC3E}">
        <p14:creationId xmlns:p14="http://schemas.microsoft.com/office/powerpoint/2010/main" val="40534040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Papers 2.1.17-2.jp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753514"/>
            <a:ext cx="9144000" cy="455492"/>
          </a:xfrm>
          <a:prstGeom prst="rect">
            <a:avLst/>
          </a:prstGeom>
        </p:spPr>
      </p:pic>
      <p:pic>
        <p:nvPicPr>
          <p:cNvPr id="5" name="Picture 4" descr="Papers 2.1.17-3.jp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2104187"/>
            <a:ext cx="9144000" cy="3930316"/>
          </a:xfrm>
          <a:prstGeom prst="rect">
            <a:avLst/>
          </a:prstGeom>
        </p:spPr>
      </p:pic>
    </p:spTree>
    <p:extLst>
      <p:ext uri="{BB962C8B-B14F-4D97-AF65-F5344CB8AC3E}">
        <p14:creationId xmlns:p14="http://schemas.microsoft.com/office/powerpoint/2010/main" val="22368498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apers 2.1.17-4.jp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1041828"/>
            <a:ext cx="9144000" cy="3775046"/>
          </a:xfrm>
          <a:prstGeom prst="rect">
            <a:avLst/>
          </a:prstGeom>
        </p:spPr>
      </p:pic>
    </p:spTree>
    <p:extLst>
      <p:ext uri="{BB962C8B-B14F-4D97-AF65-F5344CB8AC3E}">
        <p14:creationId xmlns:p14="http://schemas.microsoft.com/office/powerpoint/2010/main" val="9015773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3"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57200" y="3810000"/>
            <a:ext cx="2352675"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794" name="Picture 3"/>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429000" y="3886200"/>
            <a:ext cx="2005013"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795" name="Picture 4"/>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5943600" y="3962400"/>
            <a:ext cx="2590800" cy="2452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796" name="Picture 5"/>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1752600" y="838200"/>
            <a:ext cx="2895600" cy="216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797" name="Picture 6"/>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5283200" y="838200"/>
            <a:ext cx="1874838"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798" name="Text Box 7"/>
          <p:cNvSpPr txBox="1">
            <a:spLocks noChangeArrowheads="1"/>
          </p:cNvSpPr>
          <p:nvPr/>
        </p:nvSpPr>
        <p:spPr bwMode="auto">
          <a:xfrm>
            <a:off x="5562600" y="3200400"/>
            <a:ext cx="1144588" cy="485775"/>
          </a:xfrm>
          <a:prstGeom prst="rect">
            <a:avLst/>
          </a:prstGeom>
          <a:solidFill>
            <a:schemeClr val="bg1"/>
          </a:solidFill>
          <a:ln w="28575">
            <a:solidFill>
              <a:srgbClr val="FF0000"/>
            </a:solidFill>
            <a:miter lim="800000"/>
            <a:headEnd/>
            <a:tailEnd/>
          </a:ln>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a:t>14,000</a:t>
            </a:r>
          </a:p>
        </p:txBody>
      </p:sp>
      <p:sp>
        <p:nvSpPr>
          <p:cNvPr id="33799" name="Text Box 8"/>
          <p:cNvSpPr txBox="1">
            <a:spLocks noChangeArrowheads="1"/>
          </p:cNvSpPr>
          <p:nvPr/>
        </p:nvSpPr>
        <p:spPr bwMode="auto">
          <a:xfrm>
            <a:off x="2590800" y="2667000"/>
            <a:ext cx="1144588" cy="485775"/>
          </a:xfrm>
          <a:prstGeom prst="rect">
            <a:avLst/>
          </a:prstGeom>
          <a:solidFill>
            <a:schemeClr val="bg1"/>
          </a:solidFill>
          <a:ln w="28575">
            <a:solidFill>
              <a:srgbClr val="FF0000"/>
            </a:solidFill>
            <a:miter lim="800000"/>
            <a:headEnd/>
            <a:tailEnd/>
          </a:ln>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a:t>19,000</a:t>
            </a:r>
          </a:p>
        </p:txBody>
      </p:sp>
      <p:sp>
        <p:nvSpPr>
          <p:cNvPr id="33800" name="Text Box 9"/>
          <p:cNvSpPr txBox="1">
            <a:spLocks noChangeArrowheads="1"/>
          </p:cNvSpPr>
          <p:nvPr/>
        </p:nvSpPr>
        <p:spPr bwMode="auto">
          <a:xfrm>
            <a:off x="2209800" y="5943600"/>
            <a:ext cx="1763713" cy="485775"/>
          </a:xfrm>
          <a:prstGeom prst="rect">
            <a:avLst/>
          </a:prstGeom>
          <a:solidFill>
            <a:schemeClr val="bg1"/>
          </a:solidFill>
          <a:ln w="28575">
            <a:solidFill>
              <a:srgbClr val="FF0000"/>
            </a:solidFill>
            <a:miter lim="800000"/>
            <a:headEnd/>
            <a:tailEnd/>
          </a:ln>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a:t>~20-25,000</a:t>
            </a:r>
          </a:p>
        </p:txBody>
      </p:sp>
      <p:sp>
        <p:nvSpPr>
          <p:cNvPr id="33801" name="Text Box 10"/>
          <p:cNvSpPr txBox="1">
            <a:spLocks noChangeArrowheads="1"/>
          </p:cNvSpPr>
          <p:nvPr/>
        </p:nvSpPr>
        <p:spPr bwMode="auto">
          <a:xfrm>
            <a:off x="6629400" y="5943600"/>
            <a:ext cx="974725" cy="485775"/>
          </a:xfrm>
          <a:prstGeom prst="rect">
            <a:avLst/>
          </a:prstGeom>
          <a:solidFill>
            <a:schemeClr val="bg1"/>
          </a:solidFill>
          <a:ln w="28575">
            <a:solidFill>
              <a:srgbClr val="FF0000"/>
            </a:solidFill>
            <a:miter lim="800000"/>
            <a:headEnd/>
            <a:tailEnd/>
          </a:ln>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a:t>6,000</a:t>
            </a:r>
          </a:p>
        </p:txBody>
      </p:sp>
      <p:sp>
        <p:nvSpPr>
          <p:cNvPr id="33802" name="Text Box 11"/>
          <p:cNvSpPr txBox="1">
            <a:spLocks noChangeArrowheads="1"/>
          </p:cNvSpPr>
          <p:nvPr/>
        </p:nvSpPr>
        <p:spPr bwMode="auto">
          <a:xfrm>
            <a:off x="0" y="0"/>
            <a:ext cx="9144000" cy="666750"/>
          </a:xfrm>
          <a:prstGeom prst="rect">
            <a:avLst/>
          </a:prstGeom>
          <a:solidFill>
            <a:srgbClr val="CCFFFF"/>
          </a:solidFill>
          <a:ln w="25400">
            <a:solidFill>
              <a:srgbClr val="0000FF"/>
            </a:solidFill>
            <a:miter lim="800000"/>
            <a:headEnd/>
            <a:tailEnd/>
          </a:ln>
        </p:spPr>
        <p:txBody>
          <a:bodyPr lIns="91429" tIns="45714" rIns="91429" bIns="45714">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US" sz="3600">
                <a:latin typeface="Helvetica" charset="0"/>
              </a:rPr>
              <a:t>#protein-coding genes ≠cellular complexity</a:t>
            </a:r>
            <a:endParaRPr lang="en-US">
              <a:latin typeface="Helvetica" charset="0"/>
            </a:endParaRPr>
          </a:p>
        </p:txBody>
      </p:sp>
    </p:spTree>
    <p:extLst>
      <p:ext uri="{BB962C8B-B14F-4D97-AF65-F5344CB8AC3E}">
        <p14:creationId xmlns:p14="http://schemas.microsoft.com/office/powerpoint/2010/main" val="179478989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457200" y="2063533"/>
            <a:ext cx="8229600" cy="4516684"/>
          </a:xfrm>
        </p:spPr>
        <p:txBody>
          <a:bodyPr>
            <a:normAutofit fontScale="92500"/>
          </a:bodyPr>
          <a:lstStyle/>
          <a:p>
            <a:r>
              <a:rPr lang="en-US" dirty="0" smtClean="0"/>
              <a:t>C-value paradox: historical observation that the amount of cellular DNA in different organism does not correlation with their relative biological complexity</a:t>
            </a:r>
          </a:p>
          <a:p>
            <a:pPr lvl="1"/>
            <a:r>
              <a:rPr lang="en-US" dirty="0" smtClean="0"/>
              <a:t>Example: amphibians &amp; amoebae &gt;&gt; DNA per cell than mammals</a:t>
            </a:r>
          </a:p>
          <a:p>
            <a:r>
              <a:rPr lang="en-US" dirty="0" smtClean="0"/>
              <a:t>G-value paradox: expectation that increased developmental complexity would be reflected in an increased number of protein-coding genes</a:t>
            </a:r>
            <a:endParaRPr lang="en-US" dirty="0"/>
          </a:p>
        </p:txBody>
      </p:sp>
      <p:pic>
        <p:nvPicPr>
          <p:cNvPr id="5" name="Picture 4" descr="Papers 2.1.17-5.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4747881" cy="1940507"/>
          </a:xfrm>
          <a:prstGeom prst="rect">
            <a:avLst/>
          </a:prstGeom>
        </p:spPr>
      </p:pic>
    </p:spTree>
    <p:extLst>
      <p:ext uri="{BB962C8B-B14F-4D97-AF65-F5344CB8AC3E}">
        <p14:creationId xmlns:p14="http://schemas.microsoft.com/office/powerpoint/2010/main" val="355064385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Papers 2.1.17-6.jp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721562" y="0"/>
            <a:ext cx="7749540" cy="6858000"/>
          </a:xfrm>
          <a:prstGeom prst="rect">
            <a:avLst/>
          </a:prstGeom>
        </p:spPr>
      </p:pic>
      <p:sp>
        <p:nvSpPr>
          <p:cNvPr id="5" name="TextBox 4"/>
          <p:cNvSpPr txBox="1"/>
          <p:nvPr/>
        </p:nvSpPr>
        <p:spPr>
          <a:xfrm>
            <a:off x="5145640" y="6340756"/>
            <a:ext cx="3998360" cy="369332"/>
          </a:xfrm>
          <a:prstGeom prst="rect">
            <a:avLst/>
          </a:prstGeom>
          <a:noFill/>
        </p:spPr>
        <p:txBody>
          <a:bodyPr wrap="none" rtlCol="0">
            <a:spAutoFit/>
          </a:bodyPr>
          <a:lstStyle/>
          <a:p>
            <a:r>
              <a:rPr lang="de-DE" dirty="0" smtClean="0"/>
              <a:t>Ryan </a:t>
            </a:r>
            <a:r>
              <a:rPr lang="de-DE" dirty="0" err="1" smtClean="0"/>
              <a:t>et.al</a:t>
            </a:r>
            <a:r>
              <a:rPr lang="de-DE" dirty="0" smtClean="0"/>
              <a:t>, </a:t>
            </a:r>
            <a:r>
              <a:rPr lang="de-DE" dirty="0" err="1" smtClean="0"/>
              <a:t>BioEssays</a:t>
            </a:r>
            <a:r>
              <a:rPr lang="de-DE" dirty="0" smtClean="0"/>
              <a:t> </a:t>
            </a:r>
            <a:r>
              <a:rPr lang="de-DE" dirty="0"/>
              <a:t>29:288–</a:t>
            </a:r>
            <a:r>
              <a:rPr lang="de-DE" dirty="0" smtClean="0"/>
              <a:t>299 (2007 )</a:t>
            </a:r>
            <a:endParaRPr lang="en-US" dirty="0"/>
          </a:p>
        </p:txBody>
      </p:sp>
    </p:spTree>
    <p:extLst>
      <p:ext uri="{BB962C8B-B14F-4D97-AF65-F5344CB8AC3E}">
        <p14:creationId xmlns:p14="http://schemas.microsoft.com/office/powerpoint/2010/main" val="330465581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Long non-coding RNA</a:t>
            </a:r>
            <a:endParaRPr lang="en-US" dirty="0"/>
          </a:p>
        </p:txBody>
      </p:sp>
      <p:sp>
        <p:nvSpPr>
          <p:cNvPr id="3" name="Content Placeholder 2"/>
          <p:cNvSpPr>
            <a:spLocks noGrp="1"/>
          </p:cNvSpPr>
          <p:nvPr>
            <p:ph idx="1"/>
          </p:nvPr>
        </p:nvSpPr>
        <p:spPr/>
        <p:txBody>
          <a:bodyPr>
            <a:normAutofit lnSpcReduction="10000"/>
          </a:bodyPr>
          <a:lstStyle/>
          <a:p>
            <a:r>
              <a:rPr lang="en-US" dirty="0" smtClean="0">
                <a:latin typeface="Arial" charset="0"/>
                <a:ea typeface="ＭＳ Ｐゴシック" charset="0"/>
                <a:cs typeface="ＭＳ Ｐゴシック" charset="0"/>
              </a:rPr>
              <a:t>80% of the transcription in mammalian genomes is exclusively associated with long non-coding RNAs (</a:t>
            </a:r>
            <a:r>
              <a:rPr lang="en-US" dirty="0" err="1" smtClean="0">
                <a:latin typeface="Arial" charset="0"/>
                <a:ea typeface="ＭＳ Ｐゴシック" charset="0"/>
                <a:cs typeface="ＭＳ Ｐゴシック" charset="0"/>
              </a:rPr>
              <a:t>lncRNAs</a:t>
            </a:r>
            <a:r>
              <a:rPr lang="en-US" dirty="0" smtClean="0">
                <a:latin typeface="Arial" charset="0"/>
                <a:ea typeface="ＭＳ Ｐゴシック" charset="0"/>
                <a:cs typeface="ＭＳ Ｐゴシック" charset="0"/>
              </a:rPr>
              <a:t>)</a:t>
            </a:r>
          </a:p>
          <a:p>
            <a:r>
              <a:rPr lang="en-US" dirty="0" smtClean="0">
                <a:latin typeface="Arial" charset="0"/>
                <a:ea typeface="ＭＳ Ｐゴシック" charset="0"/>
                <a:cs typeface="ＭＳ Ｐゴシック" charset="0"/>
              </a:rPr>
              <a:t>&gt;2 (some &gt;100) kb in length, spliced and could contain </a:t>
            </a:r>
            <a:r>
              <a:rPr lang="en-US" dirty="0" err="1" smtClean="0">
                <a:latin typeface="Arial" charset="0"/>
                <a:ea typeface="ＭＳ Ｐゴシック" charset="0"/>
                <a:cs typeface="ＭＳ Ｐゴシック" charset="0"/>
              </a:rPr>
              <a:t>polyA</a:t>
            </a:r>
            <a:r>
              <a:rPr lang="en-US" dirty="0" smtClean="0">
                <a:latin typeface="Arial" charset="0"/>
                <a:ea typeface="ＭＳ Ｐゴシック" charset="0"/>
                <a:cs typeface="ＭＳ Ｐゴシック" charset="0"/>
              </a:rPr>
              <a:t> signals</a:t>
            </a:r>
          </a:p>
          <a:p>
            <a:r>
              <a:rPr lang="en-US" dirty="0" smtClean="0">
                <a:latin typeface="Arial" charset="0"/>
                <a:ea typeface="ＭＳ Ｐゴシック" charset="0"/>
                <a:cs typeface="ＭＳ Ｐゴシック" charset="0"/>
              </a:rPr>
              <a:t>No obvious ORF</a:t>
            </a:r>
          </a:p>
          <a:p>
            <a:r>
              <a:rPr lang="en-US" dirty="0" smtClean="0">
                <a:latin typeface="Arial" charset="0"/>
                <a:ea typeface="ＭＳ Ｐゴシック" charset="0"/>
                <a:cs typeface="ＭＳ Ｐゴシック" charset="0"/>
              </a:rPr>
              <a:t>Mouse </a:t>
            </a:r>
            <a:r>
              <a:rPr lang="en-US" dirty="0" err="1" smtClean="0">
                <a:latin typeface="Arial" charset="0"/>
                <a:ea typeface="ＭＳ Ｐゴシック" charset="0"/>
                <a:cs typeface="ＭＳ Ｐゴシック" charset="0"/>
              </a:rPr>
              <a:t>transcriptome</a:t>
            </a:r>
            <a:r>
              <a:rPr lang="en-US" dirty="0">
                <a:latin typeface="Arial" charset="0"/>
                <a:ea typeface="ＭＳ Ｐゴシック" charset="0"/>
                <a:cs typeface="ＭＳ Ｐゴシック" charset="0"/>
              </a:rPr>
              <a:t> </a:t>
            </a:r>
            <a:r>
              <a:rPr lang="en-US" dirty="0" smtClean="0">
                <a:latin typeface="Arial" charset="0"/>
                <a:ea typeface="ＭＳ Ｐゴシック" charset="0"/>
                <a:cs typeface="ＭＳ Ｐゴシック" charset="0"/>
              </a:rPr>
              <a:t>(~180,000)</a:t>
            </a:r>
          </a:p>
          <a:p>
            <a:pPr lvl="1"/>
            <a:r>
              <a:rPr lang="en-US" dirty="0" smtClean="0">
                <a:latin typeface="Arial" charset="0"/>
                <a:ea typeface="ＭＳ Ｐゴシック" charset="0"/>
                <a:cs typeface="ＭＳ Ｐゴシック" charset="0"/>
              </a:rPr>
              <a:t>~20,000 protein coding genes</a:t>
            </a:r>
          </a:p>
          <a:p>
            <a:pPr lvl="1"/>
            <a:r>
              <a:rPr lang="en-US" dirty="0" smtClean="0">
                <a:latin typeface="Arial" charset="0"/>
                <a:ea typeface="ＭＳ Ｐゴシック" charset="0"/>
                <a:cs typeface="ＭＳ Ｐゴシック" charset="0"/>
              </a:rPr>
              <a:t>~160,000 </a:t>
            </a:r>
            <a:r>
              <a:rPr lang="en-US" dirty="0" err="1" smtClean="0">
                <a:latin typeface="Arial" charset="0"/>
                <a:ea typeface="ＭＳ Ｐゴシック" charset="0"/>
                <a:cs typeface="ＭＳ Ｐゴシック" charset="0"/>
              </a:rPr>
              <a:t>lncRNAs</a:t>
            </a:r>
            <a:endParaRPr lang="en-US" dirty="0" smtClean="0">
              <a:latin typeface="Arial" charset="0"/>
              <a:ea typeface="ＭＳ Ｐゴシック" charset="0"/>
              <a:cs typeface="ＭＳ Ｐゴシック" charset="0"/>
            </a:endParaRPr>
          </a:p>
          <a:p>
            <a:endParaRPr lang="en-US" dirty="0"/>
          </a:p>
        </p:txBody>
      </p:sp>
    </p:spTree>
    <p:extLst>
      <p:ext uri="{BB962C8B-B14F-4D97-AF65-F5344CB8AC3E}">
        <p14:creationId xmlns:p14="http://schemas.microsoft.com/office/powerpoint/2010/main" val="318457783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MM_lncRNA presentation.pdf.jp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21981" y="0"/>
            <a:ext cx="9122019" cy="6858000"/>
          </a:xfrm>
          <a:prstGeom prst="rect">
            <a:avLst/>
          </a:prstGeom>
        </p:spPr>
      </p:pic>
    </p:spTree>
    <p:extLst>
      <p:ext uri="{BB962C8B-B14F-4D97-AF65-F5344CB8AC3E}">
        <p14:creationId xmlns:p14="http://schemas.microsoft.com/office/powerpoint/2010/main" val="301906050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000" dirty="0" smtClean="0"/>
              <a:t>Regulated </a:t>
            </a:r>
            <a:r>
              <a:rPr lang="en-US" sz="4000" dirty="0"/>
              <a:t>by various </a:t>
            </a:r>
            <a:r>
              <a:rPr lang="en-US" sz="4000" dirty="0" smtClean="0"/>
              <a:t>evolutionary </a:t>
            </a:r>
            <a:r>
              <a:rPr lang="en-US" sz="4000" dirty="0"/>
              <a:t>scenarios</a:t>
            </a:r>
          </a:p>
        </p:txBody>
      </p:sp>
      <p:sp>
        <p:nvSpPr>
          <p:cNvPr id="3" name="Content Placeholder 2"/>
          <p:cNvSpPr>
            <a:spLocks noGrp="1"/>
          </p:cNvSpPr>
          <p:nvPr>
            <p:ph idx="1"/>
          </p:nvPr>
        </p:nvSpPr>
        <p:spPr>
          <a:xfrm>
            <a:off x="457200" y="1614630"/>
            <a:ext cx="8229600" cy="4525963"/>
          </a:xfrm>
        </p:spPr>
        <p:txBody>
          <a:bodyPr>
            <a:normAutofit lnSpcReduction="10000"/>
          </a:bodyPr>
          <a:lstStyle/>
          <a:p>
            <a:r>
              <a:rPr lang="en-US" dirty="0" smtClean="0"/>
              <a:t>Inclusion </a:t>
            </a:r>
            <a:r>
              <a:rPr lang="en-US" dirty="0"/>
              <a:t>of open reading frame disruptions in protein-coding genes</a:t>
            </a:r>
          </a:p>
          <a:p>
            <a:r>
              <a:rPr lang="en-US" dirty="0"/>
              <a:t>C</a:t>
            </a:r>
            <a:r>
              <a:rPr lang="en-US" dirty="0" smtClean="0"/>
              <a:t>hromosomal </a:t>
            </a:r>
            <a:r>
              <a:rPr lang="en-US" dirty="0"/>
              <a:t>rearrangement of two </a:t>
            </a:r>
            <a:r>
              <a:rPr lang="en-US" dirty="0" err="1"/>
              <a:t>untranscribed</a:t>
            </a:r>
            <a:r>
              <a:rPr lang="en-US" dirty="0"/>
              <a:t> regions</a:t>
            </a:r>
          </a:p>
          <a:p>
            <a:r>
              <a:rPr lang="en-US" dirty="0"/>
              <a:t>D</a:t>
            </a:r>
            <a:r>
              <a:rPr lang="en-US" dirty="0" smtClean="0"/>
              <a:t>uplication </a:t>
            </a:r>
            <a:r>
              <a:rPr lang="en-US" dirty="0"/>
              <a:t>of a noncoding gene by </a:t>
            </a:r>
            <a:r>
              <a:rPr lang="en-US" dirty="0" err="1"/>
              <a:t>retrotransposition</a:t>
            </a:r>
            <a:endParaRPr lang="en-US" dirty="0"/>
          </a:p>
          <a:p>
            <a:r>
              <a:rPr lang="en-US" dirty="0"/>
              <a:t>I</a:t>
            </a:r>
            <a:r>
              <a:rPr lang="en-US" dirty="0" smtClean="0"/>
              <a:t>nclusion </a:t>
            </a:r>
            <a:r>
              <a:rPr lang="en-US" dirty="0"/>
              <a:t>of neighboring repeats within a noncoding RNA</a:t>
            </a:r>
          </a:p>
          <a:p>
            <a:r>
              <a:rPr lang="en-US" dirty="0"/>
              <a:t>I</a:t>
            </a:r>
            <a:r>
              <a:rPr lang="en-US" dirty="0" smtClean="0"/>
              <a:t>nsertion </a:t>
            </a:r>
            <a:r>
              <a:rPr lang="en-US" dirty="0"/>
              <a:t>of a transposable element</a:t>
            </a:r>
          </a:p>
        </p:txBody>
      </p:sp>
    </p:spTree>
    <p:extLst>
      <p:ext uri="{BB962C8B-B14F-4D97-AF65-F5344CB8AC3E}">
        <p14:creationId xmlns:p14="http://schemas.microsoft.com/office/powerpoint/2010/main" val="286317063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Catagorization</a:t>
            </a:r>
            <a:endParaRPr lang="en-US" dirty="0"/>
          </a:p>
        </p:txBody>
      </p:sp>
      <p:sp>
        <p:nvSpPr>
          <p:cNvPr id="3" name="Content Placeholder 2"/>
          <p:cNvSpPr>
            <a:spLocks noGrp="1"/>
          </p:cNvSpPr>
          <p:nvPr>
            <p:ph idx="1"/>
          </p:nvPr>
        </p:nvSpPr>
        <p:spPr/>
        <p:txBody>
          <a:bodyPr/>
          <a:lstStyle/>
          <a:p>
            <a:r>
              <a:rPr lang="en-US" dirty="0" smtClean="0"/>
              <a:t>"</a:t>
            </a:r>
            <a:r>
              <a:rPr lang="en-US" dirty="0"/>
              <a:t>housekeeping" (</a:t>
            </a:r>
            <a:r>
              <a:rPr lang="en-US" dirty="0" err="1"/>
              <a:t>tRNA</a:t>
            </a:r>
            <a:r>
              <a:rPr lang="en-US" dirty="0"/>
              <a:t> </a:t>
            </a:r>
            <a:r>
              <a:rPr lang="en-US" dirty="0" err="1"/>
              <a:t>rRNA</a:t>
            </a:r>
            <a:r>
              <a:rPr lang="en-US" dirty="0"/>
              <a:t>, </a:t>
            </a:r>
            <a:r>
              <a:rPr lang="en-US" dirty="0" err="1"/>
              <a:t>RNaseP</a:t>
            </a:r>
            <a:r>
              <a:rPr lang="en-US" dirty="0"/>
              <a:t>) vs. Regulatory (H19, </a:t>
            </a:r>
            <a:r>
              <a:rPr lang="en-US" dirty="0" err="1"/>
              <a:t>Xist</a:t>
            </a:r>
            <a:r>
              <a:rPr lang="en-US" dirty="0"/>
              <a:t>)</a:t>
            </a:r>
          </a:p>
          <a:p>
            <a:r>
              <a:rPr lang="en-US" dirty="0" smtClean="0"/>
              <a:t>"</a:t>
            </a:r>
            <a:r>
              <a:rPr lang="en-US" dirty="0"/>
              <a:t>high abundance" (</a:t>
            </a:r>
            <a:r>
              <a:rPr lang="en-US" dirty="0" err="1"/>
              <a:t>Xist</a:t>
            </a:r>
            <a:r>
              <a:rPr lang="en-US" dirty="0"/>
              <a:t>, NEAT1) vs. "low abundance" (CCND1)</a:t>
            </a:r>
          </a:p>
          <a:p>
            <a:r>
              <a:rPr lang="en-US" dirty="0" smtClean="0"/>
              <a:t>trans</a:t>
            </a:r>
            <a:r>
              <a:rPr lang="en-US" dirty="0"/>
              <a:t>-acting </a:t>
            </a:r>
            <a:r>
              <a:rPr lang="en-US" dirty="0" err="1"/>
              <a:t>vs</a:t>
            </a:r>
            <a:r>
              <a:rPr lang="en-US" dirty="0"/>
              <a:t> </a:t>
            </a:r>
            <a:r>
              <a:rPr lang="en-US" dirty="0" err="1"/>
              <a:t>cis</a:t>
            </a:r>
            <a:r>
              <a:rPr lang="en-US" dirty="0"/>
              <a:t>-acting</a:t>
            </a:r>
          </a:p>
          <a:p>
            <a:r>
              <a:rPr lang="en-US" dirty="0" smtClean="0"/>
              <a:t>loci </a:t>
            </a:r>
            <a:r>
              <a:rPr lang="en-US" dirty="0"/>
              <a:t>of origin; sense, antisense, bidirectional, </a:t>
            </a:r>
            <a:r>
              <a:rPr lang="en-US" dirty="0" err="1"/>
              <a:t>intergenic</a:t>
            </a:r>
            <a:r>
              <a:rPr lang="en-US" dirty="0"/>
              <a:t>, totally </a:t>
            </a:r>
            <a:r>
              <a:rPr lang="en-US" dirty="0" err="1"/>
              <a:t>intronic</a:t>
            </a:r>
            <a:r>
              <a:rPr lang="en-US" dirty="0"/>
              <a:t>, partially </a:t>
            </a:r>
            <a:r>
              <a:rPr lang="en-US" dirty="0" err="1"/>
              <a:t>intronic</a:t>
            </a:r>
            <a:endParaRPr lang="en-US" dirty="0"/>
          </a:p>
          <a:p>
            <a:endParaRPr lang="en-US" dirty="0"/>
          </a:p>
        </p:txBody>
      </p:sp>
    </p:spTree>
    <p:extLst>
      <p:ext uri="{BB962C8B-B14F-4D97-AF65-F5344CB8AC3E}">
        <p14:creationId xmlns:p14="http://schemas.microsoft.com/office/powerpoint/2010/main" val="347065418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http___genome.cshlp.org_content_suppl_2012_02_06_gr.131037.111.DC1_Clark_etal_Sup_Figures1-13.pdf-2.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1817430"/>
            <a:ext cx="9144000" cy="3192419"/>
          </a:xfrm>
          <a:prstGeom prst="rect">
            <a:avLst/>
          </a:prstGeom>
        </p:spPr>
      </p:pic>
      <p:sp>
        <p:nvSpPr>
          <p:cNvPr id="6" name="Rectangle 5"/>
          <p:cNvSpPr/>
          <p:nvPr/>
        </p:nvSpPr>
        <p:spPr>
          <a:xfrm>
            <a:off x="696425" y="6238759"/>
            <a:ext cx="8275175" cy="369332"/>
          </a:xfrm>
          <a:prstGeom prst="rect">
            <a:avLst/>
          </a:prstGeom>
        </p:spPr>
        <p:txBody>
          <a:bodyPr wrap="square">
            <a:spAutoFit/>
          </a:bodyPr>
          <a:lstStyle/>
          <a:p>
            <a:r>
              <a:rPr lang="en-US" dirty="0"/>
              <a:t>Clark </a:t>
            </a:r>
            <a:r>
              <a:rPr lang="en-US" dirty="0" smtClean="0"/>
              <a:t>MB. </a:t>
            </a:r>
            <a:r>
              <a:rPr lang="en-US" dirty="0"/>
              <a:t>Genome-wide analysis of long noncoding RNA stability. </a:t>
            </a:r>
            <a:r>
              <a:rPr lang="en-US" dirty="0" smtClean="0"/>
              <a:t>Genome Res. 2012</a:t>
            </a:r>
            <a:endParaRPr lang="en-US" dirty="0"/>
          </a:p>
        </p:txBody>
      </p:sp>
    </p:spTree>
    <p:extLst>
      <p:ext uri="{BB962C8B-B14F-4D97-AF65-F5344CB8AC3E}">
        <p14:creationId xmlns:p14="http://schemas.microsoft.com/office/powerpoint/2010/main" val="249032859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Cell and tissue specific expression</a:t>
            </a:r>
            <a:endParaRPr lang="en-US" dirty="0"/>
          </a:p>
        </p:txBody>
      </p:sp>
      <p:pic>
        <p:nvPicPr>
          <p:cNvPr id="3" name="Picture 2" descr="Papers 2.1.17-11.jp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1619609"/>
            <a:ext cx="9144000" cy="3514165"/>
          </a:xfrm>
          <a:prstGeom prst="rect">
            <a:avLst/>
          </a:prstGeom>
        </p:spPr>
      </p:pic>
      <p:sp>
        <p:nvSpPr>
          <p:cNvPr id="4" name="Rectangle 3"/>
          <p:cNvSpPr/>
          <p:nvPr/>
        </p:nvSpPr>
        <p:spPr>
          <a:xfrm>
            <a:off x="2078099" y="5836275"/>
            <a:ext cx="6882894" cy="923330"/>
          </a:xfrm>
          <a:prstGeom prst="rect">
            <a:avLst/>
          </a:prstGeom>
        </p:spPr>
        <p:txBody>
          <a:bodyPr wrap="square">
            <a:spAutoFit/>
          </a:bodyPr>
          <a:lstStyle/>
          <a:p>
            <a:r>
              <a:rPr lang="en-US" dirty="0" err="1"/>
              <a:t>Cabili</a:t>
            </a:r>
            <a:r>
              <a:rPr lang="en-US" dirty="0"/>
              <a:t> </a:t>
            </a:r>
            <a:r>
              <a:rPr lang="en-US" dirty="0" smtClean="0"/>
              <a:t>MN. Integrative </a:t>
            </a:r>
            <a:r>
              <a:rPr lang="en-US" dirty="0"/>
              <a:t>annotation of human large </a:t>
            </a:r>
            <a:r>
              <a:rPr lang="en-US" dirty="0" err="1"/>
              <a:t>intergenic</a:t>
            </a:r>
            <a:r>
              <a:rPr lang="en-US" dirty="0"/>
              <a:t> noncoding RNAs reveals </a:t>
            </a:r>
            <a:r>
              <a:rPr lang="en-US" dirty="0" smtClean="0"/>
              <a:t>global properties </a:t>
            </a:r>
            <a:r>
              <a:rPr lang="en-US" dirty="0"/>
              <a:t>and specific subclasses. Genes Dev. 2011 Sep 15;25(18):1915-</a:t>
            </a:r>
            <a:r>
              <a:rPr lang="en-US" dirty="0" smtClean="0"/>
              <a:t>27</a:t>
            </a:r>
            <a:endParaRPr lang="en-US" dirty="0"/>
          </a:p>
        </p:txBody>
      </p:sp>
    </p:spTree>
    <p:extLst>
      <p:ext uri="{BB962C8B-B14F-4D97-AF65-F5344CB8AC3E}">
        <p14:creationId xmlns:p14="http://schemas.microsoft.com/office/powerpoint/2010/main" val="18772634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Characterization: functional </a:t>
            </a:r>
            <a:r>
              <a:rPr lang="en-US" dirty="0" err="1" smtClean="0"/>
              <a:t>lncRNA</a:t>
            </a:r>
            <a:endParaRPr lang="en-US" dirty="0"/>
          </a:p>
        </p:txBody>
      </p:sp>
      <p:sp>
        <p:nvSpPr>
          <p:cNvPr id="3" name="Content Placeholder 2"/>
          <p:cNvSpPr>
            <a:spLocks noGrp="1"/>
          </p:cNvSpPr>
          <p:nvPr>
            <p:ph idx="1"/>
          </p:nvPr>
        </p:nvSpPr>
        <p:spPr/>
        <p:txBody>
          <a:bodyPr/>
          <a:lstStyle/>
          <a:p>
            <a:r>
              <a:rPr lang="en-US" dirty="0" smtClean="0"/>
              <a:t>Paucity of Introns (nuclear localization)</a:t>
            </a:r>
          </a:p>
          <a:p>
            <a:r>
              <a:rPr lang="en-US" dirty="0" smtClean="0"/>
              <a:t>Low GC content (low expression level)</a:t>
            </a:r>
          </a:p>
          <a:p>
            <a:r>
              <a:rPr lang="en-US" dirty="0" smtClean="0"/>
              <a:t>Predicted ORFs have poor start codon and contexts (activation of nonsense-mediated decay pathway)</a:t>
            </a:r>
          </a:p>
          <a:p>
            <a:r>
              <a:rPr lang="en-US" dirty="0" smtClean="0"/>
              <a:t>Significant similarity between </a:t>
            </a:r>
            <a:r>
              <a:rPr lang="en-US" dirty="0" err="1" smtClean="0"/>
              <a:t>lncRNA</a:t>
            </a:r>
            <a:r>
              <a:rPr lang="en-US" dirty="0" smtClean="0"/>
              <a:t> and 3’-UTR of mRNA (structural feature + sequence composition)</a:t>
            </a:r>
            <a:endParaRPr lang="en-US" dirty="0"/>
          </a:p>
        </p:txBody>
      </p:sp>
      <p:sp>
        <p:nvSpPr>
          <p:cNvPr id="4" name="Rectangle 3"/>
          <p:cNvSpPr/>
          <p:nvPr/>
        </p:nvSpPr>
        <p:spPr>
          <a:xfrm>
            <a:off x="2583195" y="5796667"/>
            <a:ext cx="6377800" cy="923330"/>
          </a:xfrm>
          <a:prstGeom prst="rect">
            <a:avLst/>
          </a:prstGeom>
        </p:spPr>
        <p:txBody>
          <a:bodyPr wrap="square">
            <a:spAutoFit/>
          </a:bodyPr>
          <a:lstStyle/>
          <a:p>
            <a:r>
              <a:rPr lang="en-US" dirty="0" err="1"/>
              <a:t>Niazi</a:t>
            </a:r>
            <a:r>
              <a:rPr lang="en-US" dirty="0"/>
              <a:t> </a:t>
            </a:r>
            <a:r>
              <a:rPr lang="en-US" dirty="0" smtClean="0"/>
              <a:t>F</a:t>
            </a:r>
            <a:r>
              <a:rPr lang="en-US" dirty="0"/>
              <a:t>.</a:t>
            </a:r>
            <a:r>
              <a:rPr lang="en-US" dirty="0" smtClean="0"/>
              <a:t> </a:t>
            </a:r>
            <a:r>
              <a:rPr lang="en-US" dirty="0"/>
              <a:t>Computational analysis of functional long noncoding </a:t>
            </a:r>
            <a:r>
              <a:rPr lang="en-US" dirty="0" smtClean="0"/>
              <a:t>RNAs reveals </a:t>
            </a:r>
            <a:r>
              <a:rPr lang="en-US" dirty="0"/>
              <a:t>lack of peptide-coding capacity and parallels with 3' </a:t>
            </a:r>
            <a:r>
              <a:rPr lang="en-US" dirty="0" smtClean="0"/>
              <a:t>UTRs. RNA</a:t>
            </a:r>
            <a:r>
              <a:rPr lang="en-US" dirty="0"/>
              <a:t>. </a:t>
            </a:r>
            <a:r>
              <a:rPr lang="en-US" dirty="0" smtClean="0"/>
              <a:t>2012 Apr</a:t>
            </a:r>
            <a:r>
              <a:rPr lang="en-US" dirty="0"/>
              <a:t>;18(4):825-43.</a:t>
            </a:r>
          </a:p>
        </p:txBody>
      </p:sp>
    </p:spTree>
    <p:extLst>
      <p:ext uri="{BB962C8B-B14F-4D97-AF65-F5344CB8AC3E}">
        <p14:creationId xmlns:p14="http://schemas.microsoft.com/office/powerpoint/2010/main" val="16173211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Mattick_Stability_full.pdf-2.jp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418514"/>
            <a:ext cx="9144000" cy="3177412"/>
          </a:xfrm>
          <a:prstGeom prst="rect">
            <a:avLst/>
          </a:prstGeom>
        </p:spPr>
      </p:pic>
      <p:sp>
        <p:nvSpPr>
          <p:cNvPr id="8" name="Content Placeholder 7"/>
          <p:cNvSpPr>
            <a:spLocks noGrp="1"/>
          </p:cNvSpPr>
          <p:nvPr>
            <p:ph idx="1"/>
          </p:nvPr>
        </p:nvSpPr>
        <p:spPr>
          <a:xfrm>
            <a:off x="457200" y="3795967"/>
            <a:ext cx="8229600" cy="2744565"/>
          </a:xfrm>
        </p:spPr>
        <p:txBody>
          <a:bodyPr/>
          <a:lstStyle/>
          <a:p>
            <a:r>
              <a:rPr lang="en-US" dirty="0" smtClean="0"/>
              <a:t>Custom microarray (</a:t>
            </a:r>
            <a:r>
              <a:rPr lang="en-US" dirty="0" err="1" smtClean="0"/>
              <a:t>Ncode</a:t>
            </a:r>
            <a:r>
              <a:rPr lang="en-US" dirty="0" smtClean="0"/>
              <a:t>, Life Technologies)</a:t>
            </a:r>
          </a:p>
          <a:p>
            <a:pPr lvl="1"/>
            <a:r>
              <a:rPr lang="en-US" dirty="0" smtClean="0"/>
              <a:t>7228 </a:t>
            </a:r>
            <a:r>
              <a:rPr lang="en-US" dirty="0" err="1" smtClean="0"/>
              <a:t>lncRNA</a:t>
            </a:r>
            <a:endParaRPr lang="en-US" dirty="0" smtClean="0"/>
          </a:p>
          <a:p>
            <a:pPr lvl="1"/>
            <a:r>
              <a:rPr lang="en-US" dirty="0" smtClean="0"/>
              <a:t>27,281</a:t>
            </a:r>
          </a:p>
          <a:p>
            <a:r>
              <a:rPr lang="en-US" dirty="0" smtClean="0"/>
              <a:t>Time Course Experiment</a:t>
            </a:r>
          </a:p>
          <a:p>
            <a:pPr lvl="1"/>
            <a:r>
              <a:rPr lang="en-US" dirty="0" smtClean="0"/>
              <a:t>0 hour, 30 min, 2,4,8,16,32</a:t>
            </a:r>
            <a:endParaRPr lang="en-US" dirty="0"/>
          </a:p>
        </p:txBody>
      </p:sp>
    </p:spTree>
    <p:extLst>
      <p:ext uri="{BB962C8B-B14F-4D97-AF65-F5344CB8AC3E}">
        <p14:creationId xmlns:p14="http://schemas.microsoft.com/office/powerpoint/2010/main" val="1469812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http___genome.cshlp.org_content_suppl_2012_02_06_gr.131037.111.DC1_Clark_etal_Sup_Figures1-13.pdf.jp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397000" y="3626661"/>
            <a:ext cx="6075947" cy="2845086"/>
          </a:xfrm>
          <a:prstGeom prst="rect">
            <a:avLst/>
          </a:prstGeom>
        </p:spPr>
      </p:pic>
      <p:pic>
        <p:nvPicPr>
          <p:cNvPr id="5" name="Picture 4" descr="http___genome.cshlp.org_content_suppl_2012_02_06_gr.131037.111.DC1_Clark_etal_Sup_Figures1-13.pdf-1.jpg"/>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381964" y="497305"/>
            <a:ext cx="6154489" cy="2791327"/>
          </a:xfrm>
          <a:prstGeom prst="rect">
            <a:avLst/>
          </a:prstGeom>
        </p:spPr>
      </p:pic>
      <p:sp>
        <p:nvSpPr>
          <p:cNvPr id="6" name="TextBox 5"/>
          <p:cNvSpPr txBox="1"/>
          <p:nvPr/>
        </p:nvSpPr>
        <p:spPr>
          <a:xfrm>
            <a:off x="628316" y="1524000"/>
            <a:ext cx="776963" cy="369332"/>
          </a:xfrm>
          <a:prstGeom prst="rect">
            <a:avLst/>
          </a:prstGeom>
        </p:spPr>
        <p:style>
          <a:lnRef idx="0">
            <a:schemeClr val="dk1"/>
          </a:lnRef>
          <a:fillRef idx="3">
            <a:schemeClr val="dk1"/>
          </a:fillRef>
          <a:effectRef idx="3">
            <a:schemeClr val="dk1"/>
          </a:effectRef>
          <a:fontRef idx="minor">
            <a:schemeClr val="lt1"/>
          </a:fontRef>
        </p:style>
        <p:txBody>
          <a:bodyPr wrap="none" rtlCol="0">
            <a:spAutoFit/>
          </a:bodyPr>
          <a:lstStyle/>
          <a:p>
            <a:r>
              <a:rPr lang="en-US" dirty="0" smtClean="0"/>
              <a:t>mRNA</a:t>
            </a:r>
            <a:endParaRPr lang="en-US" dirty="0"/>
          </a:p>
        </p:txBody>
      </p:sp>
      <p:sp>
        <p:nvSpPr>
          <p:cNvPr id="7" name="TextBox 6"/>
          <p:cNvSpPr txBox="1"/>
          <p:nvPr/>
        </p:nvSpPr>
        <p:spPr>
          <a:xfrm>
            <a:off x="517537" y="4938294"/>
            <a:ext cx="864427" cy="369332"/>
          </a:xfrm>
          <a:prstGeom prst="rect">
            <a:avLst/>
          </a:prstGeom>
        </p:spPr>
        <p:style>
          <a:lnRef idx="0">
            <a:schemeClr val="dk1"/>
          </a:lnRef>
          <a:fillRef idx="3">
            <a:schemeClr val="dk1"/>
          </a:fillRef>
          <a:effectRef idx="3">
            <a:schemeClr val="dk1"/>
          </a:effectRef>
          <a:fontRef idx="minor">
            <a:schemeClr val="lt1"/>
          </a:fontRef>
        </p:style>
        <p:txBody>
          <a:bodyPr wrap="none" rtlCol="0">
            <a:spAutoFit/>
          </a:bodyPr>
          <a:lstStyle/>
          <a:p>
            <a:r>
              <a:rPr lang="en-US" dirty="0" err="1" smtClean="0"/>
              <a:t>lncRNA</a:t>
            </a:r>
            <a:endParaRPr lang="en-US" dirty="0"/>
          </a:p>
        </p:txBody>
      </p:sp>
    </p:spTree>
    <p:extLst>
      <p:ext uri="{BB962C8B-B14F-4D97-AF65-F5344CB8AC3E}">
        <p14:creationId xmlns:p14="http://schemas.microsoft.com/office/powerpoint/2010/main" val="4644340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885.full.pdf.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68696" y="1419037"/>
            <a:ext cx="4092918" cy="3605839"/>
          </a:xfrm>
          <a:prstGeom prst="rect">
            <a:avLst/>
          </a:prstGeom>
        </p:spPr>
      </p:pic>
      <p:pic>
        <p:nvPicPr>
          <p:cNvPr id="3" name="Picture 2" descr="Mattick_Stability_full.pdf-3.jpg"/>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4440346" y="0"/>
            <a:ext cx="4703654" cy="6858000"/>
          </a:xfrm>
          <a:prstGeom prst="rect">
            <a:avLst/>
          </a:prstGeom>
        </p:spPr>
      </p:pic>
    </p:spTree>
    <p:extLst>
      <p:ext uri="{BB962C8B-B14F-4D97-AF65-F5344CB8AC3E}">
        <p14:creationId xmlns:p14="http://schemas.microsoft.com/office/powerpoint/2010/main" val="171724952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apers 2.1.17-8.jp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73061" y="422824"/>
            <a:ext cx="4533143" cy="4251081"/>
          </a:xfrm>
          <a:prstGeom prst="rect">
            <a:avLst/>
          </a:prstGeom>
        </p:spPr>
      </p:pic>
      <p:pic>
        <p:nvPicPr>
          <p:cNvPr id="3" name="Picture 2" descr="Papers 2.1.17-9.jp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706205" y="1847967"/>
            <a:ext cx="4437795" cy="4899247"/>
          </a:xfrm>
          <a:prstGeom prst="rect">
            <a:avLst/>
          </a:prstGeom>
        </p:spPr>
      </p:pic>
      <p:pic>
        <p:nvPicPr>
          <p:cNvPr id="4" name="Picture 3" descr="Papers 2.1.17-10.jp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73062" y="5362229"/>
            <a:ext cx="3997570" cy="1384985"/>
          </a:xfrm>
          <a:prstGeom prst="rect">
            <a:avLst/>
          </a:prstGeom>
        </p:spPr>
      </p:pic>
      <p:sp>
        <p:nvSpPr>
          <p:cNvPr id="5" name="Title 4"/>
          <p:cNvSpPr>
            <a:spLocks noGrp="1"/>
          </p:cNvSpPr>
          <p:nvPr>
            <p:ph type="title"/>
          </p:nvPr>
        </p:nvSpPr>
        <p:spPr>
          <a:xfrm>
            <a:off x="4706205" y="621644"/>
            <a:ext cx="4204093" cy="937507"/>
          </a:xfrm>
        </p:spPr>
        <p:txBody>
          <a:bodyPr/>
          <a:lstStyle/>
          <a:p>
            <a:r>
              <a:rPr lang="en-US" dirty="0" smtClean="0"/>
              <a:t>Getting traction</a:t>
            </a:r>
            <a:endParaRPr lang="en-US" dirty="0"/>
          </a:p>
        </p:txBody>
      </p:sp>
    </p:spTree>
    <p:extLst>
      <p:ext uri="{BB962C8B-B14F-4D97-AF65-F5344CB8AC3E}">
        <p14:creationId xmlns:p14="http://schemas.microsoft.com/office/powerpoint/2010/main" val="200734471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274638"/>
            <a:ext cx="8229600" cy="1143000"/>
          </a:xfrm>
        </p:spPr>
        <p:txBody>
          <a:bodyPr/>
          <a:lstStyle/>
          <a:p>
            <a:r>
              <a:rPr lang="en-US" dirty="0" smtClean="0"/>
              <a:t>How to detect them?</a:t>
            </a:r>
            <a:endParaRPr lang="en-US" dirty="0"/>
          </a:p>
        </p:txBody>
      </p:sp>
      <p:pic>
        <p:nvPicPr>
          <p:cNvPr id="3" name="Picture 2" descr="Papers 2.1.17-12.jp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81175"/>
            <a:ext cx="9144000" cy="6776825"/>
          </a:xfrm>
          <a:prstGeom prst="rect">
            <a:avLst/>
          </a:prstGeom>
        </p:spPr>
      </p:pic>
      <p:sp>
        <p:nvSpPr>
          <p:cNvPr id="4" name="Rectangle 3"/>
          <p:cNvSpPr/>
          <p:nvPr/>
        </p:nvSpPr>
        <p:spPr>
          <a:xfrm>
            <a:off x="4748332" y="123077"/>
            <a:ext cx="4395668" cy="523220"/>
          </a:xfrm>
          <a:prstGeom prst="rect">
            <a:avLst/>
          </a:prstGeom>
        </p:spPr>
        <p:txBody>
          <a:bodyPr wrap="square">
            <a:spAutoFit/>
          </a:bodyPr>
          <a:lstStyle/>
          <a:p>
            <a:r>
              <a:rPr lang="en-US" sz="1400" dirty="0"/>
              <a:t>Li </a:t>
            </a:r>
            <a:r>
              <a:rPr lang="en-US" sz="1400" dirty="0" smtClean="0"/>
              <a:t>X. </a:t>
            </a:r>
            <a:r>
              <a:rPr lang="en-US" sz="1400" dirty="0"/>
              <a:t>Long Noncoding RNAs: Insights from Biological</a:t>
            </a:r>
          </a:p>
          <a:p>
            <a:r>
              <a:rPr lang="en-US" sz="1400" dirty="0"/>
              <a:t>Features and Functions to Diseases. Med Res Rev. 2012</a:t>
            </a:r>
          </a:p>
        </p:txBody>
      </p:sp>
    </p:spTree>
    <p:extLst>
      <p:ext uri="{BB962C8B-B14F-4D97-AF65-F5344CB8AC3E}">
        <p14:creationId xmlns:p14="http://schemas.microsoft.com/office/powerpoint/2010/main" val="151098144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apers 2.1.17-13.jp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101403"/>
            <a:ext cx="9144000" cy="3693376"/>
          </a:xfrm>
          <a:prstGeom prst="rect">
            <a:avLst/>
          </a:prstGeom>
        </p:spPr>
      </p:pic>
      <p:pic>
        <p:nvPicPr>
          <p:cNvPr id="3" name="Picture 2" descr="ncFANs_ non-coding RNA Function Annotation Server.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950649"/>
            <a:ext cx="9144000" cy="1536119"/>
          </a:xfrm>
          <a:prstGeom prst="rect">
            <a:avLst/>
          </a:prstGeom>
        </p:spPr>
      </p:pic>
      <p:sp>
        <p:nvSpPr>
          <p:cNvPr id="4" name="Rectangle 3"/>
          <p:cNvSpPr/>
          <p:nvPr/>
        </p:nvSpPr>
        <p:spPr>
          <a:xfrm>
            <a:off x="2489420" y="5798497"/>
            <a:ext cx="3813865" cy="400110"/>
          </a:xfrm>
          <a:prstGeom prst="rect">
            <a:avLst/>
          </a:prstGeom>
        </p:spPr>
        <p:txBody>
          <a:bodyPr wrap="none">
            <a:spAutoFit/>
          </a:bodyPr>
          <a:lstStyle/>
          <a:p>
            <a:r>
              <a:rPr lang="en-US" sz="2000" dirty="0" smtClean="0"/>
              <a:t>http://</a:t>
            </a:r>
            <a:r>
              <a:rPr lang="en-US" sz="2000" dirty="0" err="1" smtClean="0"/>
              <a:t>www.ebiomed.org</a:t>
            </a:r>
            <a:r>
              <a:rPr lang="en-US" sz="2000" dirty="0" smtClean="0"/>
              <a:t>/</a:t>
            </a:r>
            <a:r>
              <a:rPr lang="en-US" sz="2000" dirty="0" err="1" smtClean="0"/>
              <a:t>ncFANs</a:t>
            </a:r>
            <a:r>
              <a:rPr lang="en-US" sz="2000" dirty="0" smtClean="0"/>
              <a:t>/</a:t>
            </a:r>
            <a:endParaRPr lang="en-US" sz="2000" dirty="0"/>
          </a:p>
        </p:txBody>
      </p:sp>
    </p:spTree>
    <p:extLst>
      <p:ext uri="{BB962C8B-B14F-4D97-AF65-F5344CB8AC3E}">
        <p14:creationId xmlns:p14="http://schemas.microsoft.com/office/powerpoint/2010/main" val="379580598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rraystar-3.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51047" y="259437"/>
            <a:ext cx="7414884" cy="2863679"/>
          </a:xfrm>
          <a:prstGeom prst="rect">
            <a:avLst/>
          </a:prstGeom>
        </p:spPr>
      </p:pic>
      <p:pic>
        <p:nvPicPr>
          <p:cNvPr id="3" name="Picture 2" descr="NCode™ Noncoding RNA Arrays | Life Technologies.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338230" y="3334714"/>
            <a:ext cx="6295141" cy="3234025"/>
          </a:xfrm>
          <a:prstGeom prst="rect">
            <a:avLst/>
          </a:prstGeom>
        </p:spPr>
      </p:pic>
    </p:spTree>
    <p:extLst>
      <p:ext uri="{BB962C8B-B14F-4D97-AF65-F5344CB8AC3E}">
        <p14:creationId xmlns:p14="http://schemas.microsoft.com/office/powerpoint/2010/main" val="15682639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lncRNA</a:t>
            </a:r>
            <a:r>
              <a:rPr lang="en-US" dirty="0" smtClean="0"/>
              <a:t> Databases</a:t>
            </a:r>
            <a:endParaRPr lang="en-US" dirty="0"/>
          </a:p>
        </p:txBody>
      </p:sp>
      <p:sp>
        <p:nvSpPr>
          <p:cNvPr id="3" name="Content Placeholder 2"/>
          <p:cNvSpPr>
            <a:spLocks noGrp="1"/>
          </p:cNvSpPr>
          <p:nvPr>
            <p:ph idx="1"/>
          </p:nvPr>
        </p:nvSpPr>
        <p:spPr/>
        <p:txBody>
          <a:bodyPr/>
          <a:lstStyle/>
          <a:p>
            <a:r>
              <a:rPr lang="en-US" dirty="0" err="1" smtClean="0"/>
              <a:t>Lncrna</a:t>
            </a:r>
            <a:r>
              <a:rPr lang="en-US" dirty="0" smtClean="0"/>
              <a:t> </a:t>
            </a:r>
            <a:r>
              <a:rPr lang="en-US" dirty="0" err="1" smtClean="0"/>
              <a:t>db</a:t>
            </a:r>
            <a:r>
              <a:rPr lang="en-US" dirty="0" smtClean="0"/>
              <a:t> (</a:t>
            </a:r>
            <a:r>
              <a:rPr lang="en-US" dirty="0" smtClean="0">
                <a:hlinkClick r:id="rId2"/>
              </a:rPr>
              <a:t>http://lncrnadb.com/</a:t>
            </a:r>
            <a:r>
              <a:rPr lang="en-US" dirty="0" smtClean="0"/>
              <a:t>)</a:t>
            </a:r>
          </a:p>
          <a:p>
            <a:r>
              <a:rPr lang="en-US" dirty="0" smtClean="0"/>
              <a:t>FAMTOM3	 (</a:t>
            </a:r>
            <a:r>
              <a:rPr lang="en-US" dirty="0" smtClean="0">
                <a:hlinkClick r:id="rId3"/>
              </a:rPr>
              <a:t>http://fantom.gsc.riken.jp/4/</a:t>
            </a:r>
            <a:r>
              <a:rPr lang="en-US" dirty="0" smtClean="0"/>
              <a:t>)</a:t>
            </a:r>
          </a:p>
          <a:p>
            <a:r>
              <a:rPr lang="en-US" dirty="0" smtClean="0"/>
              <a:t>NONCODE v3.0</a:t>
            </a:r>
          </a:p>
          <a:p>
            <a:r>
              <a:rPr lang="en-US" dirty="0" err="1" smtClean="0"/>
              <a:t>ncFANS</a:t>
            </a:r>
            <a:endParaRPr lang="en-US" dirty="0" smtClean="0"/>
          </a:p>
          <a:p>
            <a:endParaRPr lang="en-US" dirty="0" smtClean="0"/>
          </a:p>
          <a:p>
            <a:endParaRPr lang="en-US" dirty="0"/>
          </a:p>
        </p:txBody>
      </p:sp>
    </p:spTree>
    <p:extLst>
      <p:ext uri="{BB962C8B-B14F-4D97-AF65-F5344CB8AC3E}">
        <p14:creationId xmlns:p14="http://schemas.microsoft.com/office/powerpoint/2010/main" val="126461782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74638"/>
            <a:ext cx="8229600" cy="708517"/>
          </a:xfrm>
        </p:spPr>
        <p:txBody>
          <a:bodyPr>
            <a:normAutofit fontScale="90000"/>
          </a:bodyPr>
          <a:lstStyle/>
          <a:p>
            <a:r>
              <a:rPr lang="en-US" dirty="0" smtClean="0"/>
              <a:t>Potential functions of </a:t>
            </a:r>
            <a:r>
              <a:rPr lang="en-US" dirty="0" err="1" smtClean="0"/>
              <a:t>lncRNA</a:t>
            </a:r>
            <a:endParaRPr lang="en-US" dirty="0"/>
          </a:p>
        </p:txBody>
      </p:sp>
      <p:pic>
        <p:nvPicPr>
          <p:cNvPr id="5" name="Picture 4" descr="Papers 2.1.17-14.jp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983155"/>
            <a:ext cx="9144000" cy="4694508"/>
          </a:xfrm>
          <a:prstGeom prst="rect">
            <a:avLst/>
          </a:prstGeom>
        </p:spPr>
      </p:pic>
      <p:sp>
        <p:nvSpPr>
          <p:cNvPr id="2" name="Rectangle 1"/>
          <p:cNvSpPr/>
          <p:nvPr/>
        </p:nvSpPr>
        <p:spPr>
          <a:xfrm>
            <a:off x="1461128" y="6098997"/>
            <a:ext cx="7537784" cy="646331"/>
          </a:xfrm>
          <a:prstGeom prst="rect">
            <a:avLst/>
          </a:prstGeom>
        </p:spPr>
        <p:txBody>
          <a:bodyPr wrap="square">
            <a:spAutoFit/>
          </a:bodyPr>
          <a:lstStyle/>
          <a:p>
            <a:r>
              <a:rPr lang="en-US" dirty="0" err="1"/>
              <a:t>Wilusz</a:t>
            </a:r>
            <a:r>
              <a:rPr lang="en-US" dirty="0"/>
              <a:t> JE, </a:t>
            </a:r>
            <a:r>
              <a:rPr lang="en-US" dirty="0" err="1"/>
              <a:t>Sunwoo</a:t>
            </a:r>
            <a:r>
              <a:rPr lang="en-US" dirty="0"/>
              <a:t> H, Spector DL. Long noncoding RNAs: functional </a:t>
            </a:r>
            <a:r>
              <a:rPr lang="en-US" dirty="0" smtClean="0"/>
              <a:t>surprises from </a:t>
            </a:r>
            <a:r>
              <a:rPr lang="en-US" dirty="0"/>
              <a:t>the RNA world. Genes Dev. 2009 </a:t>
            </a:r>
            <a:r>
              <a:rPr lang="en-US" dirty="0" smtClean="0"/>
              <a:t>23</a:t>
            </a:r>
            <a:r>
              <a:rPr lang="en-US" dirty="0"/>
              <a:t>(13):1494-504.</a:t>
            </a:r>
          </a:p>
        </p:txBody>
      </p:sp>
    </p:spTree>
    <p:extLst>
      <p:ext uri="{BB962C8B-B14F-4D97-AF65-F5344CB8AC3E}">
        <p14:creationId xmlns:p14="http://schemas.microsoft.com/office/powerpoint/2010/main" val="192010597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Known Examples</a:t>
            </a:r>
            <a:endParaRPr lang="en-US" dirty="0"/>
          </a:p>
        </p:txBody>
      </p:sp>
      <p:pic>
        <p:nvPicPr>
          <p:cNvPr id="3" name="Picture 2" descr="Papers 2.1.17-15.jp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1743044"/>
            <a:ext cx="9144000" cy="3815644"/>
          </a:xfrm>
          <a:prstGeom prst="rect">
            <a:avLst/>
          </a:prstGeom>
        </p:spPr>
      </p:pic>
      <p:sp>
        <p:nvSpPr>
          <p:cNvPr id="4" name="Rectangle 3"/>
          <p:cNvSpPr/>
          <p:nvPr/>
        </p:nvSpPr>
        <p:spPr>
          <a:xfrm>
            <a:off x="2294108" y="6010347"/>
            <a:ext cx="6663836" cy="646331"/>
          </a:xfrm>
          <a:prstGeom prst="rect">
            <a:avLst/>
          </a:prstGeom>
        </p:spPr>
        <p:txBody>
          <a:bodyPr wrap="square">
            <a:spAutoFit/>
          </a:bodyPr>
          <a:lstStyle/>
          <a:p>
            <a:r>
              <a:rPr lang="en-US" dirty="0"/>
              <a:t>Mercer TR, Dinger ME, </a:t>
            </a:r>
            <a:r>
              <a:rPr lang="en-US" dirty="0" err="1"/>
              <a:t>Mattick</a:t>
            </a:r>
            <a:r>
              <a:rPr lang="en-US" dirty="0"/>
              <a:t> JS. Long non-coding RNAs: insights </a:t>
            </a:r>
            <a:r>
              <a:rPr lang="en-US" dirty="0" smtClean="0"/>
              <a:t>into functions</a:t>
            </a:r>
            <a:r>
              <a:rPr lang="en-US" dirty="0"/>
              <a:t>. Nat Rev Genet. 2009 Mar;10(3):155-9</a:t>
            </a:r>
          </a:p>
        </p:txBody>
      </p:sp>
    </p:spTree>
    <p:extLst>
      <p:ext uri="{BB962C8B-B14F-4D97-AF65-F5344CB8AC3E}">
        <p14:creationId xmlns:p14="http://schemas.microsoft.com/office/powerpoint/2010/main" val="14365358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3411345" cy="2995596"/>
          </a:xfrm>
        </p:spPr>
        <p:txBody>
          <a:bodyPr/>
          <a:lstStyle/>
          <a:p>
            <a:r>
              <a:rPr lang="en-US" dirty="0" smtClean="0"/>
              <a:t>Modular principles of </a:t>
            </a:r>
            <a:r>
              <a:rPr lang="en-US" dirty="0" err="1" smtClean="0"/>
              <a:t>lncRNAs</a:t>
            </a:r>
            <a:endParaRPr lang="en-US" dirty="0"/>
          </a:p>
        </p:txBody>
      </p:sp>
      <p:pic>
        <p:nvPicPr>
          <p:cNvPr id="3" name="Picture 2" descr="Papers 2.1.17-16.jp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652235" y="0"/>
            <a:ext cx="3892378" cy="6858000"/>
          </a:xfrm>
          <a:prstGeom prst="rect">
            <a:avLst/>
          </a:prstGeom>
        </p:spPr>
      </p:pic>
      <p:sp>
        <p:nvSpPr>
          <p:cNvPr id="4" name="Rectangle 3"/>
          <p:cNvSpPr/>
          <p:nvPr/>
        </p:nvSpPr>
        <p:spPr>
          <a:xfrm>
            <a:off x="311217" y="5420010"/>
            <a:ext cx="3557328" cy="1200329"/>
          </a:xfrm>
          <a:prstGeom prst="rect">
            <a:avLst/>
          </a:prstGeom>
        </p:spPr>
        <p:txBody>
          <a:bodyPr wrap="square">
            <a:spAutoFit/>
          </a:bodyPr>
          <a:lstStyle/>
          <a:p>
            <a:r>
              <a:rPr lang="en-US" dirty="0" err="1"/>
              <a:t>Guttman</a:t>
            </a:r>
            <a:r>
              <a:rPr lang="en-US" dirty="0"/>
              <a:t> M, </a:t>
            </a:r>
            <a:r>
              <a:rPr lang="en-US" dirty="0" err="1"/>
              <a:t>Rinn</a:t>
            </a:r>
            <a:r>
              <a:rPr lang="en-US" dirty="0"/>
              <a:t> JL. </a:t>
            </a:r>
            <a:r>
              <a:rPr lang="en-US" dirty="0" smtClean="0"/>
              <a:t>Modular regulatory </a:t>
            </a:r>
            <a:r>
              <a:rPr lang="en-US" dirty="0"/>
              <a:t>principles of large </a:t>
            </a:r>
            <a:r>
              <a:rPr lang="en-US" dirty="0" smtClean="0"/>
              <a:t>non coding RNAs. Nature</a:t>
            </a:r>
            <a:r>
              <a:rPr lang="en-US" dirty="0"/>
              <a:t>. </a:t>
            </a:r>
            <a:r>
              <a:rPr lang="en-US" dirty="0" smtClean="0"/>
              <a:t>2012 482</a:t>
            </a:r>
            <a:r>
              <a:rPr lang="en-US" dirty="0"/>
              <a:t>(7385):339-46</a:t>
            </a:r>
          </a:p>
        </p:txBody>
      </p:sp>
    </p:spTree>
    <p:extLst>
      <p:ext uri="{BB962C8B-B14F-4D97-AF65-F5344CB8AC3E}">
        <p14:creationId xmlns:p14="http://schemas.microsoft.com/office/powerpoint/2010/main" val="15670778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 </a:t>
            </a:r>
            <a:r>
              <a:rPr lang="en-US" i="1" dirty="0" err="1" smtClean="0"/>
              <a:t>cis</a:t>
            </a:r>
            <a:r>
              <a:rPr lang="en-US" dirty="0" smtClean="0"/>
              <a:t> or not to </a:t>
            </a:r>
            <a:r>
              <a:rPr lang="en-US" i="1" dirty="0" err="1" smtClean="0"/>
              <a:t>cis</a:t>
            </a:r>
            <a:endParaRPr lang="en-US" dirty="0"/>
          </a:p>
        </p:txBody>
      </p:sp>
      <p:pic>
        <p:nvPicPr>
          <p:cNvPr id="3" name="Picture 2" descr="Papers 2.1.17-17.jp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1684751"/>
            <a:ext cx="9144000" cy="5173249"/>
          </a:xfrm>
          <a:prstGeom prst="rect">
            <a:avLst/>
          </a:prstGeom>
        </p:spPr>
      </p:pic>
    </p:spTree>
    <p:extLst>
      <p:ext uri="{BB962C8B-B14F-4D97-AF65-F5344CB8AC3E}">
        <p14:creationId xmlns:p14="http://schemas.microsoft.com/office/powerpoint/2010/main" val="22106574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274638"/>
            <a:ext cx="8229600" cy="1143000"/>
          </a:xfrm>
        </p:spPr>
        <p:txBody>
          <a:bodyPr/>
          <a:lstStyle/>
          <a:p>
            <a:r>
              <a:rPr lang="en-US" dirty="0" smtClean="0"/>
              <a:t>How to study them?</a:t>
            </a:r>
            <a:endParaRPr lang="en-US" dirty="0"/>
          </a:p>
        </p:txBody>
      </p:sp>
      <p:pic>
        <p:nvPicPr>
          <p:cNvPr id="3" name="Picture 2" descr="Arraystar-4.jp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43313" y="0"/>
            <a:ext cx="8851900" cy="6858000"/>
          </a:xfrm>
          <a:prstGeom prst="rect">
            <a:avLst/>
          </a:prstGeom>
        </p:spPr>
      </p:pic>
    </p:spTree>
    <p:extLst>
      <p:ext uri="{BB962C8B-B14F-4D97-AF65-F5344CB8AC3E}">
        <p14:creationId xmlns:p14="http://schemas.microsoft.com/office/powerpoint/2010/main" val="140812054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 major approaches</a:t>
            </a:r>
            <a:endParaRPr lang="en-US" dirty="0"/>
          </a:p>
        </p:txBody>
      </p:sp>
      <p:sp>
        <p:nvSpPr>
          <p:cNvPr id="3" name="Content Placeholder 2"/>
          <p:cNvSpPr>
            <a:spLocks noGrp="1"/>
          </p:cNvSpPr>
          <p:nvPr>
            <p:ph idx="1"/>
          </p:nvPr>
        </p:nvSpPr>
        <p:spPr/>
        <p:txBody>
          <a:bodyPr/>
          <a:lstStyle/>
          <a:p>
            <a:r>
              <a:rPr lang="en-US" dirty="0" smtClean="0"/>
              <a:t>Guilt-by-Association</a:t>
            </a:r>
          </a:p>
          <a:p>
            <a:endParaRPr lang="en-US" dirty="0"/>
          </a:p>
          <a:p>
            <a:r>
              <a:rPr lang="en-US" dirty="0" err="1" smtClean="0"/>
              <a:t>RNAi</a:t>
            </a:r>
            <a:r>
              <a:rPr lang="en-US" dirty="0" smtClean="0"/>
              <a:t> knock down</a:t>
            </a:r>
            <a:endParaRPr lang="en-US" dirty="0"/>
          </a:p>
        </p:txBody>
      </p:sp>
    </p:spTree>
    <p:extLst>
      <p:ext uri="{BB962C8B-B14F-4D97-AF65-F5344CB8AC3E}">
        <p14:creationId xmlns:p14="http://schemas.microsoft.com/office/powerpoint/2010/main" val="222436198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86395"/>
            <a:ext cx="8229600" cy="845416"/>
          </a:xfrm>
        </p:spPr>
        <p:txBody>
          <a:bodyPr/>
          <a:lstStyle/>
          <a:p>
            <a:r>
              <a:rPr lang="en-US" dirty="0" smtClean="0"/>
              <a:t>Co-expression network</a:t>
            </a:r>
            <a:endParaRPr lang="en-US" dirty="0"/>
          </a:p>
        </p:txBody>
      </p:sp>
      <p:pic>
        <p:nvPicPr>
          <p:cNvPr id="5" name="Picture 4" descr="Papers 2.1.17-20.jp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4598" y="943919"/>
            <a:ext cx="9144000" cy="5110178"/>
          </a:xfrm>
          <a:prstGeom prst="rect">
            <a:avLst/>
          </a:prstGeom>
        </p:spPr>
      </p:pic>
      <p:sp>
        <p:nvSpPr>
          <p:cNvPr id="6" name="Rectangle 5"/>
          <p:cNvSpPr/>
          <p:nvPr/>
        </p:nvSpPr>
        <p:spPr>
          <a:xfrm>
            <a:off x="655448" y="6108717"/>
            <a:ext cx="8400037" cy="646331"/>
          </a:xfrm>
          <a:prstGeom prst="rect">
            <a:avLst/>
          </a:prstGeom>
        </p:spPr>
        <p:txBody>
          <a:bodyPr wrap="square">
            <a:spAutoFit/>
          </a:bodyPr>
          <a:lstStyle/>
          <a:p>
            <a:r>
              <a:rPr lang="en-US" dirty="0"/>
              <a:t>Liao Q</a:t>
            </a:r>
            <a:r>
              <a:rPr lang="en-US" dirty="0" smtClean="0"/>
              <a:t>,. </a:t>
            </a:r>
            <a:r>
              <a:rPr lang="en-US" dirty="0"/>
              <a:t>Large-scale prediction of long non-coding RNA </a:t>
            </a:r>
            <a:r>
              <a:rPr lang="en-US" dirty="0" smtClean="0"/>
              <a:t>functions in </a:t>
            </a:r>
            <a:r>
              <a:rPr lang="en-US" dirty="0"/>
              <a:t>a coding-non-coding gene co-expression network. Nucleic Acids Res.  </a:t>
            </a:r>
            <a:r>
              <a:rPr lang="en-US" dirty="0" smtClean="0"/>
              <a:t>2011 May</a:t>
            </a:r>
            <a:r>
              <a:rPr lang="en-US" dirty="0"/>
              <a:t>;39(9):3864-78</a:t>
            </a:r>
          </a:p>
        </p:txBody>
      </p:sp>
    </p:spTree>
    <p:extLst>
      <p:ext uri="{BB962C8B-B14F-4D97-AF65-F5344CB8AC3E}">
        <p14:creationId xmlns:p14="http://schemas.microsoft.com/office/powerpoint/2010/main" val="148178227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03512"/>
          </a:xfrm>
        </p:spPr>
        <p:txBody>
          <a:bodyPr>
            <a:normAutofit fontScale="90000"/>
          </a:bodyPr>
          <a:lstStyle/>
          <a:p>
            <a:r>
              <a:rPr lang="en-US" dirty="0" smtClean="0"/>
              <a:t>Correlation </a:t>
            </a:r>
            <a:r>
              <a:rPr lang="en-US" dirty="0" err="1" smtClean="0"/>
              <a:t>metrix</a:t>
            </a:r>
            <a:endParaRPr lang="en-US" dirty="0"/>
          </a:p>
        </p:txBody>
      </p:sp>
      <p:pic>
        <p:nvPicPr>
          <p:cNvPr id="3" name="Picture 2" descr="Papers 2.1.17-21.jp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1157059"/>
            <a:ext cx="9144000" cy="4722725"/>
          </a:xfrm>
          <a:prstGeom prst="rect">
            <a:avLst/>
          </a:prstGeom>
        </p:spPr>
      </p:pic>
      <p:sp>
        <p:nvSpPr>
          <p:cNvPr id="4" name="Rectangle 3"/>
          <p:cNvSpPr/>
          <p:nvPr/>
        </p:nvSpPr>
        <p:spPr>
          <a:xfrm>
            <a:off x="580096" y="6111919"/>
            <a:ext cx="8400764" cy="646331"/>
          </a:xfrm>
          <a:prstGeom prst="rect">
            <a:avLst/>
          </a:prstGeom>
        </p:spPr>
        <p:txBody>
          <a:bodyPr wrap="square">
            <a:spAutoFit/>
          </a:bodyPr>
          <a:lstStyle/>
          <a:p>
            <a:r>
              <a:rPr lang="en-US" dirty="0" err="1"/>
              <a:t>Guttman</a:t>
            </a:r>
            <a:r>
              <a:rPr lang="en-US" dirty="0"/>
              <a:t> </a:t>
            </a:r>
            <a:r>
              <a:rPr lang="en-US" dirty="0" smtClean="0"/>
              <a:t>M.  </a:t>
            </a:r>
            <a:r>
              <a:rPr lang="en-US" dirty="0"/>
              <a:t>Chromatin signature reveals </a:t>
            </a:r>
            <a:r>
              <a:rPr lang="en-US" dirty="0" smtClean="0"/>
              <a:t>over </a:t>
            </a:r>
            <a:r>
              <a:rPr lang="en-US" dirty="0"/>
              <a:t>a thousand highly conserved large non-coding RNAs in mammals. Nature. </a:t>
            </a:r>
            <a:r>
              <a:rPr lang="en-US" dirty="0" smtClean="0"/>
              <a:t>2009 458</a:t>
            </a:r>
            <a:r>
              <a:rPr lang="en-US" dirty="0"/>
              <a:t>(7235):223-7</a:t>
            </a:r>
          </a:p>
        </p:txBody>
      </p:sp>
    </p:spTree>
    <p:extLst>
      <p:ext uri="{BB962C8B-B14F-4D97-AF65-F5344CB8AC3E}">
        <p14:creationId xmlns:p14="http://schemas.microsoft.com/office/powerpoint/2010/main" val="100290189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attick_Stability_full.pdf.jp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27539"/>
            <a:ext cx="9144000" cy="6256962"/>
          </a:xfrm>
          <a:prstGeom prst="rect">
            <a:avLst/>
          </a:prstGeom>
        </p:spPr>
      </p:pic>
      <p:sp>
        <p:nvSpPr>
          <p:cNvPr id="3" name="Rectangle 2"/>
          <p:cNvSpPr/>
          <p:nvPr/>
        </p:nvSpPr>
        <p:spPr>
          <a:xfrm>
            <a:off x="696425" y="6423425"/>
            <a:ext cx="8275175" cy="369332"/>
          </a:xfrm>
          <a:prstGeom prst="rect">
            <a:avLst/>
          </a:prstGeom>
        </p:spPr>
        <p:txBody>
          <a:bodyPr wrap="square">
            <a:spAutoFit/>
          </a:bodyPr>
          <a:lstStyle/>
          <a:p>
            <a:r>
              <a:rPr lang="en-US" dirty="0"/>
              <a:t>Clark </a:t>
            </a:r>
            <a:r>
              <a:rPr lang="en-US" dirty="0" smtClean="0"/>
              <a:t>MB. </a:t>
            </a:r>
            <a:r>
              <a:rPr lang="en-US" dirty="0"/>
              <a:t>Genome-wide analysis of long noncoding RNA stability. </a:t>
            </a:r>
            <a:r>
              <a:rPr lang="en-US" dirty="0" smtClean="0"/>
              <a:t>Genome Res. 2012</a:t>
            </a:r>
            <a:endParaRPr lang="en-US" dirty="0"/>
          </a:p>
        </p:txBody>
      </p:sp>
    </p:spTree>
    <p:extLst>
      <p:ext uri="{BB962C8B-B14F-4D97-AF65-F5344CB8AC3E}">
        <p14:creationId xmlns:p14="http://schemas.microsoft.com/office/powerpoint/2010/main" val="76897100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43244"/>
            <a:ext cx="8229600" cy="746396"/>
          </a:xfrm>
        </p:spPr>
        <p:txBody>
          <a:bodyPr>
            <a:normAutofit fontScale="90000"/>
          </a:bodyPr>
          <a:lstStyle/>
          <a:p>
            <a:r>
              <a:rPr lang="en-US" dirty="0" smtClean="0"/>
              <a:t>Knock down studies</a:t>
            </a:r>
            <a:endParaRPr lang="en-US" dirty="0"/>
          </a:p>
        </p:txBody>
      </p:sp>
      <p:pic>
        <p:nvPicPr>
          <p:cNvPr id="4" name="Picture 3" descr="Papers 2.1.17-22.jp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875044"/>
            <a:ext cx="9144000" cy="5140766"/>
          </a:xfrm>
          <a:prstGeom prst="rect">
            <a:avLst/>
          </a:prstGeom>
        </p:spPr>
      </p:pic>
      <p:sp>
        <p:nvSpPr>
          <p:cNvPr id="5" name="Rectangle 4"/>
          <p:cNvSpPr/>
          <p:nvPr/>
        </p:nvSpPr>
        <p:spPr>
          <a:xfrm>
            <a:off x="3591178" y="6116037"/>
            <a:ext cx="5430561" cy="646331"/>
          </a:xfrm>
          <a:prstGeom prst="rect">
            <a:avLst/>
          </a:prstGeom>
        </p:spPr>
        <p:txBody>
          <a:bodyPr wrap="square">
            <a:spAutoFit/>
          </a:bodyPr>
          <a:lstStyle/>
          <a:p>
            <a:r>
              <a:rPr lang="en-US" dirty="0" err="1"/>
              <a:t>Ørom</a:t>
            </a:r>
            <a:r>
              <a:rPr lang="en-US" dirty="0"/>
              <a:t> </a:t>
            </a:r>
            <a:r>
              <a:rPr lang="en-US" dirty="0" smtClean="0"/>
              <a:t>UA</a:t>
            </a:r>
            <a:r>
              <a:rPr lang="en-US" dirty="0"/>
              <a:t>.</a:t>
            </a:r>
            <a:r>
              <a:rPr lang="en-US" dirty="0" smtClean="0"/>
              <a:t> </a:t>
            </a:r>
            <a:r>
              <a:rPr lang="en-US" dirty="0"/>
              <a:t>Long noncoding </a:t>
            </a:r>
            <a:r>
              <a:rPr lang="en-US" dirty="0" smtClean="0"/>
              <a:t>RNAs with </a:t>
            </a:r>
            <a:r>
              <a:rPr lang="en-US" dirty="0"/>
              <a:t>enhancer-like function in human cells. Cell. 2010 </a:t>
            </a:r>
            <a:r>
              <a:rPr lang="en-US" dirty="0" smtClean="0"/>
              <a:t>143</a:t>
            </a:r>
            <a:r>
              <a:rPr lang="en-US" dirty="0"/>
              <a:t>(1):46-58</a:t>
            </a:r>
          </a:p>
        </p:txBody>
      </p:sp>
    </p:spTree>
    <p:extLst>
      <p:ext uri="{BB962C8B-B14F-4D97-AF65-F5344CB8AC3E}">
        <p14:creationId xmlns:p14="http://schemas.microsoft.com/office/powerpoint/2010/main" val="143856081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20558" y="1087688"/>
            <a:ext cx="7772400" cy="2615365"/>
          </a:xfrm>
        </p:spPr>
        <p:txBody>
          <a:bodyPr>
            <a:normAutofit fontScale="90000"/>
          </a:bodyPr>
          <a:lstStyle/>
          <a:p>
            <a:r>
              <a:rPr lang="en-US" dirty="0" smtClean="0"/>
              <a:t>Analysis Workflow of Long Non-coding and coding gene expression microarray in T cell differentiation </a:t>
            </a:r>
            <a:endParaRPr lang="en-US" dirty="0"/>
          </a:p>
        </p:txBody>
      </p:sp>
      <p:sp>
        <p:nvSpPr>
          <p:cNvPr id="3" name="Subtitle 2"/>
          <p:cNvSpPr>
            <a:spLocks noGrp="1"/>
          </p:cNvSpPr>
          <p:nvPr>
            <p:ph type="subTitle" idx="1"/>
          </p:nvPr>
        </p:nvSpPr>
        <p:spPr/>
        <p:txBody>
          <a:bodyPr/>
          <a:lstStyle/>
          <a:p>
            <a:r>
              <a:rPr lang="en-US" dirty="0" smtClean="0"/>
              <a:t>Tzu L Phang, Ping-Yao </a:t>
            </a:r>
            <a:r>
              <a:rPr lang="en-US" dirty="0" err="1" smtClean="0"/>
              <a:t>Zeng</a:t>
            </a:r>
            <a:r>
              <a:rPr lang="en-US" dirty="0" smtClean="0"/>
              <a:t>, and  Edwin F. de </a:t>
            </a:r>
            <a:r>
              <a:rPr lang="en-US" dirty="0" err="1" smtClean="0"/>
              <a:t>Zoeten</a:t>
            </a:r>
            <a:endParaRPr lang="en-US" dirty="0"/>
          </a:p>
        </p:txBody>
      </p:sp>
      <p:pic>
        <p:nvPicPr>
          <p:cNvPr id="4" name="Picture 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20558" y="5881766"/>
            <a:ext cx="4013200" cy="69583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 name="Picture 4"/>
          <p:cNvPicPr>
            <a:picLocks noChangeAspect="1"/>
          </p:cNvPicPr>
          <p:nvPr/>
        </p:nvPicPr>
        <p:blipFill>
          <a:blip r:embed="rId4"/>
          <a:stretch>
            <a:fillRect/>
          </a:stretch>
        </p:blipFill>
        <p:spPr>
          <a:xfrm>
            <a:off x="4733759" y="5881766"/>
            <a:ext cx="3948424" cy="70545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Picture 6" descr="Art-Rocky2011.jpg"/>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31317" y="270956"/>
            <a:ext cx="5348800" cy="1123248"/>
          </a:xfrm>
          <a:prstGeom prst="rect">
            <a:avLst/>
          </a:prstGeom>
        </p:spPr>
      </p:pic>
    </p:spTree>
    <p:extLst>
      <p:ext uri="{BB962C8B-B14F-4D97-AF65-F5344CB8AC3E}">
        <p14:creationId xmlns:p14="http://schemas.microsoft.com/office/powerpoint/2010/main" val="283443853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8"/>
          <p:cNvSpPr>
            <a:spLocks noGrp="1"/>
          </p:cNvSpPr>
          <p:nvPr>
            <p:ph sz="half" idx="1"/>
          </p:nvPr>
        </p:nvSpPr>
        <p:spPr>
          <a:xfrm>
            <a:off x="215093" y="1198324"/>
            <a:ext cx="4280707" cy="4927840"/>
          </a:xfrm>
        </p:spPr>
        <p:txBody>
          <a:bodyPr>
            <a:normAutofit lnSpcReduction="10000"/>
          </a:bodyPr>
          <a:lstStyle/>
          <a:p>
            <a:r>
              <a:rPr lang="en-US" dirty="0" smtClean="0"/>
              <a:t>Protein coding genes ~23,000 (2%)</a:t>
            </a:r>
          </a:p>
          <a:p>
            <a:r>
              <a:rPr lang="en-US" dirty="0" smtClean="0"/>
              <a:t>Long non-coding RNA</a:t>
            </a:r>
          </a:p>
          <a:p>
            <a:pPr lvl="1"/>
            <a:r>
              <a:rPr lang="en-US" dirty="0" smtClean="0"/>
              <a:t>&gt; 200 nucleotides</a:t>
            </a:r>
          </a:p>
          <a:p>
            <a:pPr lvl="1"/>
            <a:r>
              <a:rPr lang="en-US" dirty="0" smtClean="0"/>
              <a:t>No obvious ORF &gt; 100 AA</a:t>
            </a:r>
          </a:p>
          <a:p>
            <a:pPr lvl="1"/>
            <a:r>
              <a:rPr lang="en-US" dirty="0" smtClean="0"/>
              <a:t>Current estimation</a:t>
            </a:r>
          </a:p>
          <a:p>
            <a:pPr lvl="2"/>
            <a:r>
              <a:rPr lang="en-US" dirty="0" smtClean="0"/>
              <a:t>7000 – 23,000</a:t>
            </a:r>
          </a:p>
          <a:p>
            <a:pPr lvl="1"/>
            <a:r>
              <a:rPr lang="en-US" dirty="0" smtClean="0"/>
              <a:t>4 major types:</a:t>
            </a:r>
          </a:p>
          <a:p>
            <a:pPr lvl="2"/>
            <a:r>
              <a:rPr lang="en-US" dirty="0" err="1" smtClean="0"/>
              <a:t>Sense_overlap</a:t>
            </a:r>
            <a:endParaRPr lang="en-US" dirty="0" smtClean="0"/>
          </a:p>
          <a:p>
            <a:pPr lvl="2"/>
            <a:r>
              <a:rPr lang="en-US" dirty="0" err="1" smtClean="0"/>
              <a:t>Antisense_overlap</a:t>
            </a:r>
            <a:endParaRPr lang="en-US" dirty="0" smtClean="0"/>
          </a:p>
          <a:p>
            <a:pPr lvl="2"/>
            <a:r>
              <a:rPr lang="en-US" dirty="0" smtClean="0"/>
              <a:t>Bidirectional</a:t>
            </a:r>
          </a:p>
          <a:p>
            <a:pPr lvl="2"/>
            <a:r>
              <a:rPr lang="en-US" dirty="0" err="1" smtClean="0"/>
              <a:t>Intergenic</a:t>
            </a:r>
            <a:endParaRPr lang="en-US" dirty="0" smtClean="0"/>
          </a:p>
          <a:p>
            <a:pPr lvl="1"/>
            <a:endParaRPr lang="en-US" dirty="0" smtClean="0"/>
          </a:p>
          <a:p>
            <a:pPr lvl="1"/>
            <a:endParaRPr lang="en-US" dirty="0"/>
          </a:p>
        </p:txBody>
      </p:sp>
      <p:sp>
        <p:nvSpPr>
          <p:cNvPr id="10" name="Content Placeholder 9"/>
          <p:cNvSpPr>
            <a:spLocks noGrp="1"/>
          </p:cNvSpPr>
          <p:nvPr>
            <p:ph sz="half" idx="2"/>
          </p:nvPr>
        </p:nvSpPr>
        <p:spPr>
          <a:xfrm>
            <a:off x="4648200" y="1198324"/>
            <a:ext cx="4038600" cy="2457911"/>
          </a:xfrm>
        </p:spPr>
        <p:txBody>
          <a:bodyPr>
            <a:normAutofit lnSpcReduction="10000"/>
          </a:bodyPr>
          <a:lstStyle/>
          <a:p>
            <a:r>
              <a:rPr lang="en-US" dirty="0" smtClean="0"/>
              <a:t>Potential Roles:</a:t>
            </a:r>
          </a:p>
          <a:p>
            <a:pPr lvl="1"/>
            <a:r>
              <a:rPr lang="en-US" dirty="0" smtClean="0"/>
              <a:t>Enhancer / inhibitor function to regulate  surrounding gene expression</a:t>
            </a:r>
            <a:endParaRPr lang="en-US" dirty="0"/>
          </a:p>
        </p:txBody>
      </p:sp>
      <p:pic>
        <p:nvPicPr>
          <p:cNvPr id="8" name="Picture 7" descr="lncRNA_Subtypes.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738514" y="3352137"/>
            <a:ext cx="5312504" cy="3294633"/>
          </a:xfrm>
          <a:prstGeom prst="rect">
            <a:avLst/>
          </a:prstGeom>
        </p:spPr>
      </p:pic>
      <p:pic>
        <p:nvPicPr>
          <p:cNvPr id="2" name="Picture 1" descr="Art-Introduction.jp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15093" y="221026"/>
            <a:ext cx="4653800" cy="977298"/>
          </a:xfrm>
          <a:prstGeom prst="rect">
            <a:avLst/>
          </a:prstGeom>
        </p:spPr>
      </p:pic>
    </p:spTree>
    <p:extLst>
      <p:ext uri="{BB962C8B-B14F-4D97-AF65-F5344CB8AC3E}">
        <p14:creationId xmlns:p14="http://schemas.microsoft.com/office/powerpoint/2010/main" val="365690186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3">
            <a:alphaModFix amt="28000"/>
          </a:blip>
          <a:stretch>
            <a:fillRect/>
          </a:stretch>
        </p:blipFill>
        <p:spPr>
          <a:xfrm>
            <a:off x="5303399" y="27912"/>
            <a:ext cx="3845378" cy="6858000"/>
          </a:xfrm>
          <a:prstGeom prst="rect">
            <a:avLst/>
          </a:prstGeom>
        </p:spPr>
      </p:pic>
      <p:sp>
        <p:nvSpPr>
          <p:cNvPr id="6" name="Content Placeholder 5"/>
          <p:cNvSpPr>
            <a:spLocks noGrp="1"/>
          </p:cNvSpPr>
          <p:nvPr>
            <p:ph idx="1"/>
          </p:nvPr>
        </p:nvSpPr>
        <p:spPr>
          <a:xfrm>
            <a:off x="415332" y="1586244"/>
            <a:ext cx="8229600" cy="4525963"/>
          </a:xfrm>
        </p:spPr>
        <p:txBody>
          <a:bodyPr>
            <a:normAutofit fontScale="92500"/>
          </a:bodyPr>
          <a:lstStyle/>
          <a:p>
            <a:r>
              <a:rPr lang="en-US" dirty="0" smtClean="0"/>
              <a:t>Inflammatory Bowel Disease (IBD)</a:t>
            </a:r>
          </a:p>
          <a:p>
            <a:pPr lvl="1"/>
            <a:r>
              <a:rPr lang="en-US" dirty="0" err="1" smtClean="0"/>
              <a:t>Crohn’s</a:t>
            </a:r>
            <a:r>
              <a:rPr lang="en-US" dirty="0" smtClean="0"/>
              <a:t> disease &amp; Ulcerative colitis</a:t>
            </a:r>
          </a:p>
          <a:p>
            <a:pPr lvl="1"/>
            <a:r>
              <a:rPr lang="en-US" dirty="0" smtClean="0"/>
              <a:t>Autoimmune disease</a:t>
            </a:r>
          </a:p>
          <a:p>
            <a:pPr lvl="2"/>
            <a:r>
              <a:rPr lang="en-US" dirty="0" smtClean="0"/>
              <a:t>70 – 150 per 100,000 in USA</a:t>
            </a:r>
          </a:p>
          <a:p>
            <a:r>
              <a:rPr lang="en-US" dirty="0" smtClean="0"/>
              <a:t>Mouse model demonstrate increased CD4</a:t>
            </a:r>
            <a:r>
              <a:rPr lang="en-US" baseline="30000" dirty="0" smtClean="0"/>
              <a:t>+</a:t>
            </a:r>
            <a:r>
              <a:rPr lang="en-US" dirty="0" smtClean="0"/>
              <a:t> T cell responses to antigen of the intestinal lumen</a:t>
            </a:r>
          </a:p>
          <a:p>
            <a:r>
              <a:rPr lang="en-US" dirty="0" smtClean="0"/>
              <a:t>Study T cell lineages differentiation</a:t>
            </a:r>
          </a:p>
          <a:p>
            <a:pPr lvl="1"/>
            <a:r>
              <a:rPr lang="en-US" dirty="0" smtClean="0"/>
              <a:t>Develop novel therapeutics for IBD and for other autoimmune disease</a:t>
            </a:r>
          </a:p>
        </p:txBody>
      </p:sp>
      <p:pic>
        <p:nvPicPr>
          <p:cNvPr id="7" name="Picture 6" descr="Art-Biology.jp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81432" y="109371"/>
            <a:ext cx="4384385" cy="1104865"/>
          </a:xfrm>
          <a:prstGeom prst="rect">
            <a:avLst/>
          </a:prstGeom>
        </p:spPr>
      </p:pic>
    </p:spTree>
    <p:extLst>
      <p:ext uri="{BB962C8B-B14F-4D97-AF65-F5344CB8AC3E}">
        <p14:creationId xmlns:p14="http://schemas.microsoft.com/office/powerpoint/2010/main" val="197727230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 name="Picture 98" descr="T_cell_lineage.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732533" y="24422"/>
            <a:ext cx="4403321" cy="4017418"/>
          </a:xfrm>
          <a:prstGeom prst="rect">
            <a:avLst/>
          </a:prstGeom>
        </p:spPr>
      </p:pic>
      <p:pic>
        <p:nvPicPr>
          <p:cNvPr id="100" name="Picture 99" descr="Art-Experiment.jp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24422"/>
            <a:ext cx="3710729" cy="935103"/>
          </a:xfrm>
          <a:prstGeom prst="rect">
            <a:avLst/>
          </a:prstGeom>
        </p:spPr>
      </p:pic>
      <p:sp>
        <p:nvSpPr>
          <p:cNvPr id="102" name="Content Placeholder 9"/>
          <p:cNvSpPr txBox="1">
            <a:spLocks/>
          </p:cNvSpPr>
          <p:nvPr/>
        </p:nvSpPr>
        <p:spPr>
          <a:xfrm>
            <a:off x="124735" y="1963519"/>
            <a:ext cx="4607797" cy="1982880"/>
          </a:xfrm>
          <a:prstGeom prst="rect">
            <a:avLst/>
          </a:prstGeom>
        </p:spPr>
        <p:txBody>
          <a:bodyPr>
            <a:normAutofit fontScale="70000" lnSpcReduction="2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smtClean="0"/>
              <a:t>mRNA [15,457]</a:t>
            </a:r>
          </a:p>
          <a:p>
            <a:r>
              <a:rPr lang="en-US" dirty="0" err="1" smtClean="0"/>
              <a:t>lncRNA</a:t>
            </a:r>
            <a:r>
              <a:rPr lang="en-US" dirty="0" smtClean="0"/>
              <a:t> [8,071]</a:t>
            </a:r>
          </a:p>
          <a:p>
            <a:pPr lvl="1"/>
            <a:r>
              <a:rPr lang="en-US" dirty="0" smtClean="0"/>
              <a:t>Sense [3,632]</a:t>
            </a:r>
          </a:p>
          <a:p>
            <a:pPr lvl="1"/>
            <a:r>
              <a:rPr lang="en-US" dirty="0" smtClean="0"/>
              <a:t>Antisense [1,204]</a:t>
            </a:r>
          </a:p>
          <a:p>
            <a:pPr lvl="1"/>
            <a:r>
              <a:rPr lang="en-US" dirty="0" smtClean="0"/>
              <a:t>Bidirectional [965]</a:t>
            </a:r>
          </a:p>
          <a:p>
            <a:pPr lvl="1"/>
            <a:r>
              <a:rPr lang="en-US" dirty="0" err="1" smtClean="0"/>
              <a:t>Intergenic</a:t>
            </a:r>
            <a:r>
              <a:rPr lang="en-US" dirty="0" smtClean="0"/>
              <a:t> [854]</a:t>
            </a:r>
          </a:p>
        </p:txBody>
      </p:sp>
      <p:pic>
        <p:nvPicPr>
          <p:cNvPr id="104" name="Picture 103" descr="ExpDesign.jpg"/>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24735" y="959525"/>
            <a:ext cx="4513793" cy="832230"/>
          </a:xfrm>
          <a:prstGeom prst="rect">
            <a:avLst/>
          </a:prstGeom>
        </p:spPr>
      </p:pic>
      <p:pic>
        <p:nvPicPr>
          <p:cNvPr id="105" name="Picture 104" descr="Arraystar.jpg"/>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2780393" y="2052120"/>
            <a:ext cx="1561686" cy="55219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nvGrpSpPr>
          <p:cNvPr id="114" name="Group 113"/>
          <p:cNvGrpSpPr/>
          <p:nvPr/>
        </p:nvGrpSpPr>
        <p:grpSpPr>
          <a:xfrm>
            <a:off x="6876081" y="4039855"/>
            <a:ext cx="1885950" cy="2631397"/>
            <a:chOff x="6643255" y="4039855"/>
            <a:chExt cx="1885950" cy="2631397"/>
          </a:xfrm>
        </p:grpSpPr>
        <p:pic>
          <p:nvPicPr>
            <p:cNvPr id="107" name="Picture 106" descr="NCBI Reference Sequence (RefSeq).jpg"/>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6643255" y="4039855"/>
              <a:ext cx="1511300" cy="399307"/>
            </a:xfrm>
            <a:prstGeom prst="rect">
              <a:avLst/>
            </a:prstGeom>
            <a:ln w="28575" cmpd="sng">
              <a:solidFill>
                <a:schemeClr val="tx1"/>
              </a:solidFill>
            </a:ln>
          </p:spPr>
        </p:pic>
        <p:pic>
          <p:nvPicPr>
            <p:cNvPr id="108" name="Picture 107" descr="UCSC Genome Browser Home.jpg"/>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6649605" y="4467943"/>
              <a:ext cx="1879600" cy="336550"/>
            </a:xfrm>
            <a:prstGeom prst="rect">
              <a:avLst/>
            </a:prstGeom>
            <a:ln w="28575" cmpd="sng">
              <a:solidFill>
                <a:schemeClr val="tx1"/>
              </a:solidFill>
            </a:ln>
          </p:spPr>
        </p:pic>
        <p:pic>
          <p:nvPicPr>
            <p:cNvPr id="109" name="Picture 108" descr="Ensembl Genome Browser.jpg"/>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6643255" y="4826792"/>
              <a:ext cx="1648691" cy="415954"/>
            </a:xfrm>
            <a:prstGeom prst="rect">
              <a:avLst/>
            </a:prstGeom>
            <a:ln w="28575" cmpd="sng">
              <a:solidFill>
                <a:schemeClr val="tx1"/>
              </a:solidFill>
            </a:ln>
          </p:spPr>
        </p:pic>
        <p:pic>
          <p:nvPicPr>
            <p:cNvPr id="110" name="Picture 109" descr="FANTOM3__Databases.jpg"/>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6649605" y="5242746"/>
              <a:ext cx="1874405" cy="371964"/>
            </a:xfrm>
            <a:prstGeom prst="rect">
              <a:avLst/>
            </a:prstGeom>
            <a:ln w="28575" cmpd="sng">
              <a:solidFill>
                <a:schemeClr val="tx1"/>
              </a:solidFill>
            </a:ln>
          </p:spPr>
        </p:pic>
        <p:pic>
          <p:nvPicPr>
            <p:cNvPr id="111" name="Picture 110" descr="Database.jpg"/>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6649605" y="5628118"/>
              <a:ext cx="1373909" cy="348384"/>
            </a:xfrm>
            <a:prstGeom prst="rect">
              <a:avLst/>
            </a:prstGeom>
            <a:ln w="28575" cmpd="sng">
              <a:solidFill>
                <a:schemeClr val="tx1"/>
              </a:solidFill>
            </a:ln>
          </p:spPr>
        </p:pic>
        <p:pic>
          <p:nvPicPr>
            <p:cNvPr id="112" name="Picture 111" descr="ncRNA Expression Database.jpg"/>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6654800" y="5999592"/>
              <a:ext cx="1704027" cy="671660"/>
            </a:xfrm>
            <a:prstGeom prst="rect">
              <a:avLst/>
            </a:prstGeom>
            <a:ln w="28575" cmpd="sng">
              <a:solidFill>
                <a:schemeClr val="tx1"/>
              </a:solidFill>
            </a:ln>
          </p:spPr>
        </p:pic>
      </p:grpSp>
      <p:pic>
        <p:nvPicPr>
          <p:cNvPr id="2" name="Picture 1" descr="Rocky_Table1 Sheet1.pdf.jpg"/>
          <p:cNvPicPr>
            <a:picLocks noChangeAspect="1"/>
          </p:cNvPicPr>
          <p:nvPr/>
        </p:nvPicPr>
        <p:blipFill>
          <a:blip r:embed="rId13" cstate="email">
            <a:extLst>
              <a:ext uri="{28A0092B-C50C-407E-A947-70E740481C1C}">
                <a14:useLocalDpi xmlns:a14="http://schemas.microsoft.com/office/drawing/2010/main"/>
              </a:ext>
            </a:extLst>
          </a:blip>
          <a:stretch>
            <a:fillRect/>
          </a:stretch>
        </p:blipFill>
        <p:spPr>
          <a:xfrm>
            <a:off x="124735" y="4206924"/>
            <a:ext cx="6636053" cy="2071644"/>
          </a:xfrm>
          <a:prstGeom prst="rect">
            <a:avLst/>
          </a:prstGeom>
          <a:ln w="19050" cap="sq" cmpd="sng">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440045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descr="WorkFlow.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45843" y="1046533"/>
            <a:ext cx="2546708" cy="3403600"/>
          </a:xfrm>
          <a:prstGeom prst="rect">
            <a:avLst/>
          </a:prstGeom>
        </p:spPr>
      </p:pic>
      <p:pic>
        <p:nvPicPr>
          <p:cNvPr id="17" name="Picture 16" descr="Art-Workflow.jp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7018" y="0"/>
            <a:ext cx="4126103" cy="1039778"/>
          </a:xfrm>
          <a:prstGeom prst="rect">
            <a:avLst/>
          </a:prstGeom>
        </p:spPr>
      </p:pic>
      <p:pic>
        <p:nvPicPr>
          <p:cNvPr id="6" name="Picture 5" descr="NeighboringExpression.jpg"/>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084127" y="250376"/>
            <a:ext cx="3212900" cy="4596232"/>
          </a:xfrm>
          <a:prstGeom prst="rect">
            <a:avLst/>
          </a:prstGeom>
        </p:spPr>
      </p:pic>
      <p:sp>
        <p:nvSpPr>
          <p:cNvPr id="12" name="TextBox 11"/>
          <p:cNvSpPr txBox="1"/>
          <p:nvPr/>
        </p:nvSpPr>
        <p:spPr>
          <a:xfrm>
            <a:off x="7439066" y="2074324"/>
            <a:ext cx="1285516" cy="646331"/>
          </a:xfrm>
          <a:prstGeom prst="rect">
            <a:avLst/>
          </a:prstGeom>
        </p:spPr>
        <p:style>
          <a:lnRef idx="1">
            <a:schemeClr val="dk1"/>
          </a:lnRef>
          <a:fillRef idx="3">
            <a:schemeClr val="dk1"/>
          </a:fillRef>
          <a:effectRef idx="2">
            <a:schemeClr val="dk1"/>
          </a:effectRef>
          <a:fontRef idx="minor">
            <a:schemeClr val="lt1"/>
          </a:fontRef>
        </p:style>
        <p:txBody>
          <a:bodyPr wrap="none" rtlCol="0">
            <a:spAutoFit/>
          </a:bodyPr>
          <a:lstStyle/>
          <a:p>
            <a:r>
              <a:rPr lang="en-US" dirty="0" smtClean="0"/>
              <a:t>p &lt; 0.00001</a:t>
            </a:r>
          </a:p>
          <a:p>
            <a:r>
              <a:rPr lang="en-US" dirty="0" smtClean="0"/>
              <a:t>FC &gt; 3</a:t>
            </a:r>
            <a:endParaRPr lang="en-US" dirty="0"/>
          </a:p>
        </p:txBody>
      </p:sp>
      <p:pic>
        <p:nvPicPr>
          <p:cNvPr id="13" name="Picture 12" descr="Rocky_Table2 Sheet1.pdf.jpg"/>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97018" y="4541090"/>
            <a:ext cx="5886772" cy="2268064"/>
          </a:xfrm>
          <a:prstGeom prst="rect">
            <a:avLst/>
          </a:prstGeom>
          <a:ln w="19050" cap="sq" cmpd="sng">
            <a:solidFill>
              <a:srgbClr val="000000"/>
            </a:solidFill>
            <a:prstDash val="solid"/>
            <a:miter lim="800000"/>
          </a:ln>
          <a:effectLst>
            <a:outerShdw blurRad="50800" dist="38100" dir="2700000" algn="tl" rotWithShape="0">
              <a:srgbClr val="000000">
                <a:alpha val="43000"/>
              </a:srgbClr>
            </a:outerShdw>
          </a:effectLst>
        </p:spPr>
      </p:pic>
      <p:pic>
        <p:nvPicPr>
          <p:cNvPr id="5" name="Picture 4" descr="Cell 2010 Ørom.jpg"/>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6025658" y="4587817"/>
            <a:ext cx="2878468" cy="197738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5" name="TextBox 14"/>
          <p:cNvSpPr txBox="1"/>
          <p:nvPr/>
        </p:nvSpPr>
        <p:spPr>
          <a:xfrm>
            <a:off x="6151262" y="6501377"/>
            <a:ext cx="2909358" cy="307777"/>
          </a:xfrm>
          <a:prstGeom prst="rect">
            <a:avLst/>
          </a:prstGeom>
          <a:ln/>
        </p:spPr>
        <p:style>
          <a:lnRef idx="1">
            <a:schemeClr val="dk1"/>
          </a:lnRef>
          <a:fillRef idx="3">
            <a:schemeClr val="dk1"/>
          </a:fillRef>
          <a:effectRef idx="2">
            <a:schemeClr val="dk1"/>
          </a:effectRef>
          <a:fontRef idx="minor">
            <a:schemeClr val="lt1"/>
          </a:fontRef>
        </p:style>
        <p:txBody>
          <a:bodyPr wrap="none" rtlCol="0">
            <a:spAutoFit/>
          </a:bodyPr>
          <a:lstStyle/>
          <a:p>
            <a:r>
              <a:rPr lang="en-US" sz="1400" dirty="0" smtClean="0"/>
              <a:t>Orom UA. At el. Cell 143: 46-58. 2010</a:t>
            </a:r>
            <a:endParaRPr lang="en-US" sz="1400" dirty="0"/>
          </a:p>
        </p:txBody>
      </p:sp>
      <p:pic>
        <p:nvPicPr>
          <p:cNvPr id="16" name="Picture 15" descr="T_cell_lineage.jpg"/>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2906294" y="1642873"/>
            <a:ext cx="2077207" cy="1895163"/>
          </a:xfrm>
          <a:prstGeom prst="rect">
            <a:avLst/>
          </a:prstGeom>
        </p:spPr>
      </p:pic>
      <p:sp>
        <p:nvSpPr>
          <p:cNvPr id="24" name="TextBox 23"/>
          <p:cNvSpPr txBox="1"/>
          <p:nvPr/>
        </p:nvSpPr>
        <p:spPr>
          <a:xfrm>
            <a:off x="189145" y="1141593"/>
            <a:ext cx="389049" cy="584776"/>
          </a:xfrm>
          <a:prstGeom prst="rect">
            <a:avLst/>
          </a:prstGeom>
          <a:noFill/>
        </p:spPr>
        <p:txBody>
          <a:bodyPr wrap="none" rtlCol="0">
            <a:spAutoFit/>
          </a:bodyPr>
          <a:lstStyle/>
          <a:p>
            <a:r>
              <a:rPr lang="en-US" sz="3200" dirty="0" smtClean="0">
                <a:solidFill>
                  <a:srgbClr val="FF0000"/>
                </a:solidFill>
              </a:rPr>
              <a:t>*</a:t>
            </a:r>
            <a:endParaRPr lang="en-US" sz="3200" dirty="0">
              <a:solidFill>
                <a:srgbClr val="FF0000"/>
              </a:solidFill>
            </a:endParaRPr>
          </a:p>
        </p:txBody>
      </p:sp>
      <p:sp>
        <p:nvSpPr>
          <p:cNvPr id="25" name="TextBox 24"/>
          <p:cNvSpPr txBox="1"/>
          <p:nvPr/>
        </p:nvSpPr>
        <p:spPr>
          <a:xfrm>
            <a:off x="983292" y="5394269"/>
            <a:ext cx="389049" cy="584776"/>
          </a:xfrm>
          <a:prstGeom prst="rect">
            <a:avLst/>
          </a:prstGeom>
          <a:noFill/>
        </p:spPr>
        <p:txBody>
          <a:bodyPr wrap="none" rtlCol="0">
            <a:spAutoFit/>
          </a:bodyPr>
          <a:lstStyle/>
          <a:p>
            <a:r>
              <a:rPr lang="en-US" sz="3200" dirty="0" smtClean="0">
                <a:solidFill>
                  <a:srgbClr val="FF0000"/>
                </a:solidFill>
              </a:rPr>
              <a:t>*</a:t>
            </a:r>
            <a:endParaRPr lang="en-US" sz="3200" dirty="0">
              <a:solidFill>
                <a:srgbClr val="FF0000"/>
              </a:solidFill>
            </a:endParaRPr>
          </a:p>
        </p:txBody>
      </p:sp>
      <p:sp>
        <p:nvSpPr>
          <p:cNvPr id="26" name="TextBox 25"/>
          <p:cNvSpPr txBox="1"/>
          <p:nvPr/>
        </p:nvSpPr>
        <p:spPr>
          <a:xfrm>
            <a:off x="56794" y="3827113"/>
            <a:ext cx="459831" cy="461665"/>
          </a:xfrm>
          <a:prstGeom prst="rect">
            <a:avLst/>
          </a:prstGeom>
          <a:noFill/>
        </p:spPr>
        <p:txBody>
          <a:bodyPr wrap="none" rtlCol="0">
            <a:spAutoFit/>
          </a:bodyPr>
          <a:lstStyle/>
          <a:p>
            <a:r>
              <a:rPr lang="en-US" sz="2400" dirty="0">
                <a:solidFill>
                  <a:srgbClr val="FF0000"/>
                </a:solidFill>
              </a:rPr>
              <a:t>@</a:t>
            </a:r>
          </a:p>
        </p:txBody>
      </p:sp>
      <p:sp>
        <p:nvSpPr>
          <p:cNvPr id="27" name="TextBox 26"/>
          <p:cNvSpPr txBox="1"/>
          <p:nvPr/>
        </p:nvSpPr>
        <p:spPr>
          <a:xfrm>
            <a:off x="1290025" y="5587200"/>
            <a:ext cx="459831" cy="461665"/>
          </a:xfrm>
          <a:prstGeom prst="rect">
            <a:avLst/>
          </a:prstGeom>
          <a:noFill/>
        </p:spPr>
        <p:txBody>
          <a:bodyPr wrap="none" rtlCol="0">
            <a:spAutoFit/>
          </a:bodyPr>
          <a:lstStyle/>
          <a:p>
            <a:r>
              <a:rPr lang="en-US" sz="2400" dirty="0">
                <a:solidFill>
                  <a:srgbClr val="FF0000"/>
                </a:solidFill>
              </a:rPr>
              <a:t>@</a:t>
            </a:r>
          </a:p>
        </p:txBody>
      </p:sp>
    </p:spTree>
    <p:extLst>
      <p:ext uri="{BB962C8B-B14F-4D97-AF65-F5344CB8AC3E}">
        <p14:creationId xmlns:p14="http://schemas.microsoft.com/office/powerpoint/2010/main" val="315465108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r>
              <a:rPr lang="en-US" dirty="0" smtClean="0"/>
              <a:t>Demonstrate a simple workflow to study potential role for </a:t>
            </a:r>
            <a:r>
              <a:rPr lang="en-US" dirty="0" err="1" smtClean="0"/>
              <a:t>lncRNA</a:t>
            </a:r>
            <a:endParaRPr lang="en-US" dirty="0" smtClean="0"/>
          </a:p>
          <a:p>
            <a:r>
              <a:rPr lang="en-US" dirty="0" err="1" smtClean="0"/>
              <a:t>LncRNA</a:t>
            </a:r>
            <a:r>
              <a:rPr lang="en-US" dirty="0" smtClean="0"/>
              <a:t> presents an opportunity to study the genome desert</a:t>
            </a:r>
          </a:p>
          <a:p>
            <a:r>
              <a:rPr lang="en-US" dirty="0" err="1" smtClean="0"/>
              <a:t>LncRNA</a:t>
            </a:r>
            <a:r>
              <a:rPr lang="en-US" dirty="0" smtClean="0"/>
              <a:t> expression profile differ from mRNA indicate different regulation mechanism</a:t>
            </a:r>
          </a:p>
          <a:p>
            <a:r>
              <a:rPr lang="en-US" dirty="0" smtClean="0"/>
              <a:t>Unique </a:t>
            </a:r>
            <a:r>
              <a:rPr lang="en-US" dirty="0" err="1" smtClean="0"/>
              <a:t>lncRNA</a:t>
            </a:r>
            <a:r>
              <a:rPr lang="en-US" dirty="0" smtClean="0"/>
              <a:t> under specific condition indicate their specific roles</a:t>
            </a:r>
          </a:p>
          <a:p>
            <a:r>
              <a:rPr lang="en-US" dirty="0" smtClean="0"/>
              <a:t>Future direction – wet lab validation</a:t>
            </a:r>
          </a:p>
        </p:txBody>
      </p:sp>
      <p:pic>
        <p:nvPicPr>
          <p:cNvPr id="2" name="Picture 1" descr="Art-Conclusion.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27523" y="241674"/>
            <a:ext cx="5909145" cy="1163363"/>
          </a:xfrm>
          <a:prstGeom prst="rect">
            <a:avLst/>
          </a:prstGeom>
        </p:spPr>
      </p:pic>
    </p:spTree>
    <p:extLst>
      <p:ext uri="{BB962C8B-B14F-4D97-AF65-F5344CB8AC3E}">
        <p14:creationId xmlns:p14="http://schemas.microsoft.com/office/powerpoint/2010/main" val="327662256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People to know</a:t>
            </a:r>
            <a:endParaRPr lang="en-US" dirty="0"/>
          </a:p>
        </p:txBody>
      </p:sp>
      <p:pic>
        <p:nvPicPr>
          <p:cNvPr id="3" name="Picture 2" descr="headshot.php 305×285 pixels.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78786" y="1417638"/>
            <a:ext cx="1186483" cy="1203554"/>
          </a:xfrm>
          <a:prstGeom prst="rect">
            <a:avLst/>
          </a:prstGeom>
        </p:spPr>
      </p:pic>
      <p:pic>
        <p:nvPicPr>
          <p:cNvPr id="4" name="Picture 3" descr="Papers 2.2.10-3.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78785" y="2825079"/>
            <a:ext cx="1186483" cy="1409912"/>
          </a:xfrm>
          <a:prstGeom prst="rect">
            <a:avLst/>
          </a:prstGeom>
        </p:spPr>
      </p:pic>
      <p:pic>
        <p:nvPicPr>
          <p:cNvPr id="5" name="Picture 4" descr="Papers 2.2.10-4.jp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78786" y="4471437"/>
            <a:ext cx="1248925" cy="1386367"/>
          </a:xfrm>
          <a:prstGeom prst="rect">
            <a:avLst/>
          </a:prstGeom>
        </p:spPr>
      </p:pic>
      <p:pic>
        <p:nvPicPr>
          <p:cNvPr id="6" name="Picture 5" descr="Papers 2.2.10-5.jpg"/>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453246" y="1417638"/>
            <a:ext cx="1117156" cy="1280877"/>
          </a:xfrm>
          <a:prstGeom prst="rect">
            <a:avLst/>
          </a:prstGeom>
        </p:spPr>
      </p:pic>
      <p:pic>
        <p:nvPicPr>
          <p:cNvPr id="7" name="Picture 6" descr="20070131_011640_ol31cech_200.jpg 200×283 pixels.jpg"/>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453247" y="2825080"/>
            <a:ext cx="1136048" cy="1646358"/>
          </a:xfrm>
          <a:prstGeom prst="rect">
            <a:avLst/>
          </a:prstGeom>
        </p:spPr>
      </p:pic>
      <p:sp>
        <p:nvSpPr>
          <p:cNvPr id="8" name="TextBox 7"/>
          <p:cNvSpPr txBox="1"/>
          <p:nvPr/>
        </p:nvSpPr>
        <p:spPr>
          <a:xfrm>
            <a:off x="2143902" y="1678851"/>
            <a:ext cx="2350223" cy="830997"/>
          </a:xfrm>
          <a:prstGeom prst="rect">
            <a:avLst/>
          </a:prstGeom>
          <a:noFill/>
        </p:spPr>
        <p:txBody>
          <a:bodyPr wrap="none" rtlCol="0">
            <a:spAutoFit/>
          </a:bodyPr>
          <a:lstStyle/>
          <a:p>
            <a:r>
              <a:rPr lang="en-US" sz="2400" dirty="0" smtClean="0"/>
              <a:t>John </a:t>
            </a:r>
            <a:r>
              <a:rPr lang="en-US" sz="2400" dirty="0" err="1" smtClean="0"/>
              <a:t>Mattick</a:t>
            </a:r>
            <a:endParaRPr lang="en-US" sz="2400" dirty="0" smtClean="0"/>
          </a:p>
          <a:p>
            <a:r>
              <a:rPr lang="en-US" sz="2400" dirty="0" smtClean="0"/>
              <a:t>Father of </a:t>
            </a:r>
            <a:r>
              <a:rPr lang="en-US" sz="2400" dirty="0" err="1" smtClean="0"/>
              <a:t>ncRNAs</a:t>
            </a:r>
            <a:endParaRPr lang="en-US" sz="2400" dirty="0"/>
          </a:p>
        </p:txBody>
      </p:sp>
      <p:sp>
        <p:nvSpPr>
          <p:cNvPr id="9" name="TextBox 8"/>
          <p:cNvSpPr txBox="1"/>
          <p:nvPr/>
        </p:nvSpPr>
        <p:spPr>
          <a:xfrm>
            <a:off x="2143902" y="3155743"/>
            <a:ext cx="1399241" cy="461665"/>
          </a:xfrm>
          <a:prstGeom prst="rect">
            <a:avLst/>
          </a:prstGeom>
          <a:noFill/>
        </p:spPr>
        <p:txBody>
          <a:bodyPr wrap="none" rtlCol="0">
            <a:spAutoFit/>
          </a:bodyPr>
          <a:lstStyle/>
          <a:p>
            <a:r>
              <a:rPr lang="en-US" sz="2400" dirty="0" smtClean="0"/>
              <a:t>John </a:t>
            </a:r>
            <a:r>
              <a:rPr lang="en-US" sz="2400" dirty="0" err="1" smtClean="0"/>
              <a:t>Rinn</a:t>
            </a:r>
            <a:endParaRPr lang="en-US" sz="2400" dirty="0"/>
          </a:p>
        </p:txBody>
      </p:sp>
      <p:sp>
        <p:nvSpPr>
          <p:cNvPr id="10" name="TextBox 9"/>
          <p:cNvSpPr txBox="1"/>
          <p:nvPr/>
        </p:nvSpPr>
        <p:spPr>
          <a:xfrm>
            <a:off x="2143902" y="4878416"/>
            <a:ext cx="2024563" cy="461665"/>
          </a:xfrm>
          <a:prstGeom prst="rect">
            <a:avLst/>
          </a:prstGeom>
          <a:noFill/>
        </p:spPr>
        <p:txBody>
          <a:bodyPr wrap="none" rtlCol="0">
            <a:spAutoFit/>
          </a:bodyPr>
          <a:lstStyle/>
          <a:p>
            <a:r>
              <a:rPr lang="en-US" sz="2400" dirty="0" smtClean="0"/>
              <a:t>Howard Chang</a:t>
            </a:r>
            <a:endParaRPr lang="en-US" sz="2400" dirty="0"/>
          </a:p>
        </p:txBody>
      </p:sp>
      <p:sp>
        <p:nvSpPr>
          <p:cNvPr id="11" name="TextBox 10"/>
          <p:cNvSpPr txBox="1"/>
          <p:nvPr/>
        </p:nvSpPr>
        <p:spPr>
          <a:xfrm>
            <a:off x="5860363" y="1680002"/>
            <a:ext cx="1635784" cy="461665"/>
          </a:xfrm>
          <a:prstGeom prst="rect">
            <a:avLst/>
          </a:prstGeom>
          <a:noFill/>
        </p:spPr>
        <p:txBody>
          <a:bodyPr wrap="none" rtlCol="0">
            <a:spAutoFit/>
          </a:bodyPr>
          <a:lstStyle/>
          <a:p>
            <a:r>
              <a:rPr lang="en-US" sz="2400" dirty="0" smtClean="0"/>
              <a:t>Jeannie Lee</a:t>
            </a:r>
            <a:endParaRPr lang="en-US" sz="2400" dirty="0"/>
          </a:p>
        </p:txBody>
      </p:sp>
      <p:sp>
        <p:nvSpPr>
          <p:cNvPr id="12" name="TextBox 11"/>
          <p:cNvSpPr txBox="1"/>
          <p:nvPr/>
        </p:nvSpPr>
        <p:spPr>
          <a:xfrm>
            <a:off x="5860363" y="3386575"/>
            <a:ext cx="1421483" cy="461665"/>
          </a:xfrm>
          <a:prstGeom prst="rect">
            <a:avLst/>
          </a:prstGeom>
          <a:noFill/>
        </p:spPr>
        <p:txBody>
          <a:bodyPr wrap="none" rtlCol="0">
            <a:spAutoFit/>
          </a:bodyPr>
          <a:lstStyle/>
          <a:p>
            <a:r>
              <a:rPr lang="en-US" sz="2400" dirty="0" smtClean="0"/>
              <a:t>Tom </a:t>
            </a:r>
            <a:r>
              <a:rPr lang="en-US" sz="2400" dirty="0" err="1" smtClean="0"/>
              <a:t>Cech</a:t>
            </a:r>
            <a:endParaRPr lang="en-US" sz="2400" dirty="0"/>
          </a:p>
        </p:txBody>
      </p:sp>
      <p:pic>
        <p:nvPicPr>
          <p:cNvPr id="13" name="Picture 12" descr="http___ncrna.molgen.mpg.de_People.html.jpg"/>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4450379" y="4644663"/>
            <a:ext cx="1251917" cy="1213141"/>
          </a:xfrm>
          <a:prstGeom prst="rect">
            <a:avLst/>
          </a:prstGeom>
        </p:spPr>
      </p:pic>
      <p:sp>
        <p:nvSpPr>
          <p:cNvPr id="14" name="TextBox 13"/>
          <p:cNvSpPr txBox="1"/>
          <p:nvPr/>
        </p:nvSpPr>
        <p:spPr>
          <a:xfrm>
            <a:off x="6012763" y="4878416"/>
            <a:ext cx="2731788" cy="461665"/>
          </a:xfrm>
          <a:prstGeom prst="rect">
            <a:avLst/>
          </a:prstGeom>
          <a:noFill/>
        </p:spPr>
        <p:txBody>
          <a:bodyPr wrap="none" rtlCol="0">
            <a:spAutoFit/>
          </a:bodyPr>
          <a:lstStyle/>
          <a:p>
            <a:r>
              <a:rPr lang="en-US" sz="2400" dirty="0" smtClean="0"/>
              <a:t>Ulf </a:t>
            </a:r>
            <a:r>
              <a:rPr lang="en-US" sz="2400" dirty="0" err="1" smtClean="0"/>
              <a:t>Andersson</a:t>
            </a:r>
            <a:r>
              <a:rPr lang="en-US" sz="2400" dirty="0" smtClean="0"/>
              <a:t> </a:t>
            </a:r>
            <a:r>
              <a:rPr lang="en-US" sz="2400" dirty="0" err="1" smtClean="0"/>
              <a:t>Orom</a:t>
            </a:r>
            <a:endParaRPr lang="en-US" sz="2400" dirty="0"/>
          </a:p>
        </p:txBody>
      </p:sp>
    </p:spTree>
    <p:extLst>
      <p:ext uri="{BB962C8B-B14F-4D97-AF65-F5344CB8AC3E}">
        <p14:creationId xmlns:p14="http://schemas.microsoft.com/office/powerpoint/2010/main" val="246006179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0</TotalTime>
  <Words>3715</Words>
  <Application>Microsoft Office PowerPoint</Application>
  <PresentationFormat>Bildschirmpräsentation (4:3)</PresentationFormat>
  <Paragraphs>288</Paragraphs>
  <Slides>42</Slides>
  <Notes>15</Notes>
  <HiddenSlides>0</HiddenSlides>
  <MMClips>0</MMClips>
  <ScaleCrop>false</ScaleCrop>
  <HeadingPairs>
    <vt:vector size="4" baseType="variant">
      <vt:variant>
        <vt:lpstr>Design</vt:lpstr>
      </vt:variant>
      <vt:variant>
        <vt:i4>1</vt:i4>
      </vt:variant>
      <vt:variant>
        <vt:lpstr>Folientitel</vt:lpstr>
      </vt:variant>
      <vt:variant>
        <vt:i4>42</vt:i4>
      </vt:variant>
    </vt:vector>
  </HeadingPairs>
  <TitlesOfParts>
    <vt:vector size="43" baseType="lpstr">
      <vt:lpstr>Office Theme</vt:lpstr>
      <vt:lpstr>LONG NON-CODING RNA</vt:lpstr>
      <vt:lpstr>Transcriptome</vt:lpstr>
      <vt:lpstr>PowerPoint-Präsentation</vt:lpstr>
      <vt:lpstr>PowerPoint-Präsentation</vt:lpstr>
      <vt:lpstr>Speculation!</vt:lpstr>
      <vt:lpstr>PowerPoint-Präsentation</vt:lpstr>
      <vt:lpstr>PowerPoint-Präsentation</vt:lpstr>
      <vt:lpstr>PowerPoint-Präsentation</vt:lpstr>
      <vt:lpstr>PowerPoint-Präsentation</vt:lpstr>
      <vt:lpstr>PowerPoint-Präsentation</vt:lpstr>
      <vt:lpstr>Long non-coding RNA</vt:lpstr>
      <vt:lpstr>PowerPoint-Präsentation</vt:lpstr>
      <vt:lpstr>Regulated by various evolutionary scenarios</vt:lpstr>
      <vt:lpstr>Catagorization</vt:lpstr>
      <vt:lpstr>PowerPoint-Präsentation</vt:lpstr>
      <vt:lpstr>Cell and tissue specific expression</vt:lpstr>
      <vt:lpstr>Characterization: functional lncRNA</vt:lpstr>
      <vt:lpstr>PowerPoint-Präsentation</vt:lpstr>
      <vt:lpstr>PowerPoint-Präsentation</vt:lpstr>
      <vt:lpstr>PowerPoint-Präsentation</vt:lpstr>
      <vt:lpstr>Getting traction</vt:lpstr>
      <vt:lpstr>How to detect them?</vt:lpstr>
      <vt:lpstr>PowerPoint-Präsentation</vt:lpstr>
      <vt:lpstr>PowerPoint-Präsentation</vt:lpstr>
      <vt:lpstr>lncRNA Databases</vt:lpstr>
      <vt:lpstr>Potential functions of lncRNA</vt:lpstr>
      <vt:lpstr>Known Examples</vt:lpstr>
      <vt:lpstr>Modular principles of lncRNAs</vt:lpstr>
      <vt:lpstr>To cis or not to cis</vt:lpstr>
      <vt:lpstr>How to study them?</vt:lpstr>
      <vt:lpstr>2 major approaches</vt:lpstr>
      <vt:lpstr>Co-expression network</vt:lpstr>
      <vt:lpstr>Correlation metrix</vt:lpstr>
      <vt:lpstr>PowerPoint-Präsentation</vt:lpstr>
      <vt:lpstr>Knock down studies</vt:lpstr>
      <vt:lpstr>Analysis Workflow of Long Non-coding and coding gene expression microarray in T cell differentiation </vt:lpstr>
      <vt:lpstr>PowerPoint-Präsentation</vt:lpstr>
      <vt:lpstr>PowerPoint-Präsentation</vt:lpstr>
      <vt:lpstr>PowerPoint-Präsentation</vt:lpstr>
      <vt:lpstr>PowerPoint-Präsentation</vt:lpstr>
      <vt:lpstr>PowerPoint-Präsentation</vt:lpstr>
      <vt:lpstr>People to know</vt:lpstr>
    </vt:vector>
  </TitlesOfParts>
  <Company>TzuInformatics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LONG NON-CODING RNA</dc:title>
  <dc:creator>Tzu Lip Phang</dc:creator>
  <cp:lastModifiedBy>german</cp:lastModifiedBy>
  <cp:revision>53</cp:revision>
  <dcterms:created xsi:type="dcterms:W3CDTF">2012-04-26T15:20:16Z</dcterms:created>
  <dcterms:modified xsi:type="dcterms:W3CDTF">2012-12-27T13:29:27Z</dcterms:modified>
</cp:coreProperties>
</file>